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revisionInfo.xml" ContentType="application/vnd.ms-powerpoint.revisioninfo+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handoutMasterIdLst>
    <p:handoutMasterId r:id="rId24"/>
  </p:handoutMasterIdLst>
  <p:sldIdLst>
    <p:sldId id="366" r:id="rId2"/>
    <p:sldId id="382" r:id="rId3"/>
    <p:sldId id="415" r:id="rId4"/>
    <p:sldId id="402" r:id="rId5"/>
    <p:sldId id="391" r:id="rId6"/>
    <p:sldId id="367" r:id="rId7"/>
    <p:sldId id="398" r:id="rId8"/>
    <p:sldId id="399" r:id="rId9"/>
    <p:sldId id="413" r:id="rId10"/>
    <p:sldId id="368" r:id="rId11"/>
    <p:sldId id="408" r:id="rId12"/>
    <p:sldId id="407" r:id="rId13"/>
    <p:sldId id="401" r:id="rId14"/>
    <p:sldId id="393" r:id="rId15"/>
    <p:sldId id="394" r:id="rId16"/>
    <p:sldId id="404" r:id="rId17"/>
    <p:sldId id="406" r:id="rId18"/>
    <p:sldId id="409" r:id="rId19"/>
    <p:sldId id="410" r:id="rId20"/>
    <p:sldId id="411" r:id="rId21"/>
    <p:sldId id="412" r:id="rId2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ECACB2-1177-D78C-1FB0-14BA51B3C49E}" v="38" dt="2021-06-01T22:17:39.7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15" autoAdjust="0"/>
    <p:restoredTop sz="89588" autoAdjust="0"/>
  </p:normalViewPr>
  <p:slideViewPr>
    <p:cSldViewPr snapToGrid="0">
      <p:cViewPr varScale="1">
        <p:scale>
          <a:sx n="62" d="100"/>
          <a:sy n="62" d="100"/>
        </p:scale>
        <p:origin x="-96" y="-198"/>
      </p:cViewPr>
      <p:guideLst>
        <p:guide orient="horz" pos="2160"/>
        <p:guide pos="3840"/>
      </p:guideLst>
    </p:cSldViewPr>
  </p:slideViewPr>
  <p:notesTextViewPr>
    <p:cViewPr>
      <p:scale>
        <a:sx n="1" d="1"/>
        <a:sy n="1" d="1"/>
      </p:scale>
      <p:origin x="0" y="0"/>
    </p:cViewPr>
  </p:notesTextViewPr>
  <p:sorterViewPr>
    <p:cViewPr>
      <p:scale>
        <a:sx n="100" d="100"/>
        <a:sy n="100" d="100"/>
      </p:scale>
      <p:origin x="0" y="-123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bra Fithen" userId="S::debra.fithen@arkansas.gov::f5b205cf-994f-411a-a4ba-a3c950e6b0a0" providerId="AD" clId="Web-{3FECACB2-1177-D78C-1FB0-14BA51B3C49E}"/>
    <pc:docChg chg="modSld">
      <pc:chgData name="Debra Fithen" userId="S::debra.fithen@arkansas.gov::f5b205cf-994f-411a-a4ba-a3c950e6b0a0" providerId="AD" clId="Web-{3FECACB2-1177-D78C-1FB0-14BA51B3C49E}" dt="2021-06-01T22:17:39.722" v="18" actId="20577"/>
      <pc:docMkLst>
        <pc:docMk/>
      </pc:docMkLst>
      <pc:sldChg chg="modSp">
        <pc:chgData name="Debra Fithen" userId="S::debra.fithen@arkansas.gov::f5b205cf-994f-411a-a4ba-a3c950e6b0a0" providerId="AD" clId="Web-{3FECACB2-1177-D78C-1FB0-14BA51B3C49E}" dt="2021-06-01T22:17:39.722" v="18" actId="20577"/>
        <pc:sldMkLst>
          <pc:docMk/>
          <pc:sldMk cId="2342168249" sldId="382"/>
        </pc:sldMkLst>
        <pc:spChg chg="mod">
          <ac:chgData name="Debra Fithen" userId="S::debra.fithen@arkansas.gov::f5b205cf-994f-411a-a4ba-a3c950e6b0a0" providerId="AD" clId="Web-{3FECACB2-1177-D78C-1FB0-14BA51B3C49E}" dt="2021-06-01T22:17:39.722" v="18" actId="20577"/>
          <ac:spMkLst>
            <pc:docMk/>
            <pc:sldMk cId="2342168249" sldId="382"/>
            <ac:spMk id="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3"/>
            <a:ext cx="3037840" cy="466434"/>
          </a:xfrm>
          <a:prstGeom prst="rect">
            <a:avLst/>
          </a:prstGeom>
        </p:spPr>
        <p:txBody>
          <a:bodyPr vert="horz" lIns="93177" tIns="46589" rIns="93177" bIns="46589" rtlCol="0"/>
          <a:lstStyle>
            <a:lvl1pPr algn="r">
              <a:defRPr sz="1200"/>
            </a:lvl1pPr>
          </a:lstStyle>
          <a:p>
            <a:fld id="{BDB8C41C-B286-441C-9FD9-B78D43731B3F}" type="datetimeFigureOut">
              <a:rPr lang="en-US" smtClean="0"/>
              <a:pPr/>
              <a:t>1/5/2023</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D2C0B85-7934-433B-B8DC-361CFADC032C}" type="slidenum">
              <a:rPr lang="en-US" smtClean="0"/>
              <a:pPr/>
              <a:t>‹#›</a:t>
            </a:fld>
            <a:endParaRPr lang="en-US" dirty="0"/>
          </a:p>
        </p:txBody>
      </p:sp>
    </p:spTree>
    <p:extLst>
      <p:ext uri="{BB962C8B-B14F-4D97-AF65-F5344CB8AC3E}">
        <p14:creationId xmlns="" xmlns:p14="http://schemas.microsoft.com/office/powerpoint/2010/main" val="36240750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3"/>
            <a:ext cx="3037840" cy="466434"/>
          </a:xfrm>
          <a:prstGeom prst="rect">
            <a:avLst/>
          </a:prstGeom>
        </p:spPr>
        <p:txBody>
          <a:bodyPr vert="horz" lIns="93177" tIns="46589" rIns="93177" bIns="46589" rtlCol="0"/>
          <a:lstStyle>
            <a:lvl1pPr algn="r">
              <a:defRPr sz="1200"/>
            </a:lvl1pPr>
          </a:lstStyle>
          <a:p>
            <a:fld id="{5B3108F9-020E-4510-9757-C4ED284D6FD9}" type="datetimeFigureOut">
              <a:rPr lang="en-US" smtClean="0"/>
              <a:pPr/>
              <a:t>1/5/2023</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1"/>
            <a:ext cx="5608320" cy="3660459"/>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8AAC7F6-4627-46FE-902B-29278C4404F9}" type="slidenum">
              <a:rPr lang="en-US" smtClean="0"/>
              <a:pPr/>
              <a:t>‹#›</a:t>
            </a:fld>
            <a:endParaRPr lang="en-US" dirty="0"/>
          </a:p>
        </p:txBody>
      </p:sp>
    </p:spTree>
    <p:extLst>
      <p:ext uri="{BB962C8B-B14F-4D97-AF65-F5344CB8AC3E}">
        <p14:creationId xmlns="" xmlns:p14="http://schemas.microsoft.com/office/powerpoint/2010/main" val="788008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2</a:t>
            </a:fld>
            <a:endParaRPr lang="en-US" dirty="0"/>
          </a:p>
        </p:txBody>
      </p:sp>
    </p:spTree>
    <p:extLst>
      <p:ext uri="{BB962C8B-B14F-4D97-AF65-F5344CB8AC3E}">
        <p14:creationId xmlns="" xmlns:p14="http://schemas.microsoft.com/office/powerpoint/2010/main" val="7420359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11</a:t>
            </a:fld>
            <a:endParaRPr lang="en-US" dirty="0"/>
          </a:p>
        </p:txBody>
      </p:sp>
    </p:spTree>
    <p:extLst>
      <p:ext uri="{BB962C8B-B14F-4D97-AF65-F5344CB8AC3E}">
        <p14:creationId xmlns="" xmlns:p14="http://schemas.microsoft.com/office/powerpoint/2010/main" val="20687264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12</a:t>
            </a:fld>
            <a:endParaRPr lang="en-US" dirty="0"/>
          </a:p>
        </p:txBody>
      </p:sp>
    </p:spTree>
    <p:extLst>
      <p:ext uri="{BB962C8B-B14F-4D97-AF65-F5344CB8AC3E}">
        <p14:creationId xmlns="" xmlns:p14="http://schemas.microsoft.com/office/powerpoint/2010/main" val="541515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13</a:t>
            </a:fld>
            <a:endParaRPr lang="en-US" dirty="0"/>
          </a:p>
        </p:txBody>
      </p:sp>
    </p:spTree>
    <p:extLst>
      <p:ext uri="{BB962C8B-B14F-4D97-AF65-F5344CB8AC3E}">
        <p14:creationId xmlns="" xmlns:p14="http://schemas.microsoft.com/office/powerpoint/2010/main" val="37098125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14</a:t>
            </a:fld>
            <a:endParaRPr lang="en-US" dirty="0"/>
          </a:p>
        </p:txBody>
      </p:sp>
    </p:spTree>
    <p:extLst>
      <p:ext uri="{BB962C8B-B14F-4D97-AF65-F5344CB8AC3E}">
        <p14:creationId xmlns="" xmlns:p14="http://schemas.microsoft.com/office/powerpoint/2010/main" val="41247328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15</a:t>
            </a:fld>
            <a:endParaRPr lang="en-US" dirty="0"/>
          </a:p>
        </p:txBody>
      </p:sp>
    </p:spTree>
    <p:extLst>
      <p:ext uri="{BB962C8B-B14F-4D97-AF65-F5344CB8AC3E}">
        <p14:creationId xmlns="" xmlns:p14="http://schemas.microsoft.com/office/powerpoint/2010/main" val="28116238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16</a:t>
            </a:fld>
            <a:endParaRPr lang="en-US" dirty="0"/>
          </a:p>
        </p:txBody>
      </p:sp>
    </p:spTree>
    <p:extLst>
      <p:ext uri="{BB962C8B-B14F-4D97-AF65-F5344CB8AC3E}">
        <p14:creationId xmlns="" xmlns:p14="http://schemas.microsoft.com/office/powerpoint/2010/main" val="1391761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17</a:t>
            </a:fld>
            <a:endParaRPr lang="en-US" dirty="0"/>
          </a:p>
        </p:txBody>
      </p:sp>
    </p:spTree>
    <p:extLst>
      <p:ext uri="{BB962C8B-B14F-4D97-AF65-F5344CB8AC3E}">
        <p14:creationId xmlns="" xmlns:p14="http://schemas.microsoft.com/office/powerpoint/2010/main" val="39018248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18</a:t>
            </a:fld>
            <a:endParaRPr lang="en-US" dirty="0"/>
          </a:p>
        </p:txBody>
      </p:sp>
    </p:spTree>
    <p:extLst>
      <p:ext uri="{BB962C8B-B14F-4D97-AF65-F5344CB8AC3E}">
        <p14:creationId xmlns="" xmlns:p14="http://schemas.microsoft.com/office/powerpoint/2010/main" val="7877668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19</a:t>
            </a:fld>
            <a:endParaRPr lang="en-US" dirty="0"/>
          </a:p>
        </p:txBody>
      </p:sp>
    </p:spTree>
    <p:extLst>
      <p:ext uri="{BB962C8B-B14F-4D97-AF65-F5344CB8AC3E}">
        <p14:creationId xmlns="" xmlns:p14="http://schemas.microsoft.com/office/powerpoint/2010/main" val="23294431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20</a:t>
            </a:fld>
            <a:endParaRPr lang="en-US" dirty="0"/>
          </a:p>
        </p:txBody>
      </p:sp>
    </p:spTree>
    <p:extLst>
      <p:ext uri="{BB962C8B-B14F-4D97-AF65-F5344CB8AC3E}">
        <p14:creationId xmlns="" xmlns:p14="http://schemas.microsoft.com/office/powerpoint/2010/main" val="1444993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3</a:t>
            </a:fld>
            <a:endParaRPr lang="en-US" dirty="0"/>
          </a:p>
        </p:txBody>
      </p:sp>
    </p:spTree>
    <p:extLst>
      <p:ext uri="{BB962C8B-B14F-4D97-AF65-F5344CB8AC3E}">
        <p14:creationId xmlns="" xmlns:p14="http://schemas.microsoft.com/office/powerpoint/2010/main" val="7420359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21</a:t>
            </a:fld>
            <a:endParaRPr lang="en-US" dirty="0"/>
          </a:p>
        </p:txBody>
      </p:sp>
    </p:spTree>
    <p:extLst>
      <p:ext uri="{BB962C8B-B14F-4D97-AF65-F5344CB8AC3E}">
        <p14:creationId xmlns="" xmlns:p14="http://schemas.microsoft.com/office/powerpoint/2010/main" val="2985255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4</a:t>
            </a:fld>
            <a:endParaRPr lang="en-US" dirty="0"/>
          </a:p>
        </p:txBody>
      </p:sp>
    </p:spTree>
    <p:extLst>
      <p:ext uri="{BB962C8B-B14F-4D97-AF65-F5344CB8AC3E}">
        <p14:creationId xmlns="" xmlns:p14="http://schemas.microsoft.com/office/powerpoint/2010/main" val="2996006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5</a:t>
            </a:fld>
            <a:endParaRPr lang="en-US" dirty="0"/>
          </a:p>
        </p:txBody>
      </p:sp>
    </p:spTree>
    <p:extLst>
      <p:ext uri="{BB962C8B-B14F-4D97-AF65-F5344CB8AC3E}">
        <p14:creationId xmlns="" xmlns:p14="http://schemas.microsoft.com/office/powerpoint/2010/main" val="21087843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6</a:t>
            </a:fld>
            <a:endParaRPr lang="en-US" dirty="0"/>
          </a:p>
        </p:txBody>
      </p:sp>
    </p:spTree>
    <p:extLst>
      <p:ext uri="{BB962C8B-B14F-4D97-AF65-F5344CB8AC3E}">
        <p14:creationId xmlns="" xmlns:p14="http://schemas.microsoft.com/office/powerpoint/2010/main" val="622295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7</a:t>
            </a:fld>
            <a:endParaRPr lang="en-US" dirty="0"/>
          </a:p>
        </p:txBody>
      </p:sp>
    </p:spTree>
    <p:extLst>
      <p:ext uri="{BB962C8B-B14F-4D97-AF65-F5344CB8AC3E}">
        <p14:creationId xmlns="" xmlns:p14="http://schemas.microsoft.com/office/powerpoint/2010/main" val="2758727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8</a:t>
            </a:fld>
            <a:endParaRPr lang="en-US" dirty="0"/>
          </a:p>
        </p:txBody>
      </p:sp>
    </p:spTree>
    <p:extLst>
      <p:ext uri="{BB962C8B-B14F-4D97-AF65-F5344CB8AC3E}">
        <p14:creationId xmlns="" xmlns:p14="http://schemas.microsoft.com/office/powerpoint/2010/main" val="5818717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9</a:t>
            </a:fld>
            <a:endParaRPr lang="en-US" dirty="0"/>
          </a:p>
        </p:txBody>
      </p:sp>
    </p:spTree>
    <p:extLst>
      <p:ext uri="{BB962C8B-B14F-4D97-AF65-F5344CB8AC3E}">
        <p14:creationId xmlns="" xmlns:p14="http://schemas.microsoft.com/office/powerpoint/2010/main" val="28311089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AAC7F6-4627-46FE-902B-29278C4404F9}" type="slidenum">
              <a:rPr lang="en-US" smtClean="0"/>
              <a:pPr/>
              <a:t>10</a:t>
            </a:fld>
            <a:endParaRPr lang="en-US" dirty="0"/>
          </a:p>
        </p:txBody>
      </p:sp>
    </p:spTree>
    <p:extLst>
      <p:ext uri="{BB962C8B-B14F-4D97-AF65-F5344CB8AC3E}">
        <p14:creationId xmlns="" xmlns:p14="http://schemas.microsoft.com/office/powerpoint/2010/main" val="2831108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1/5/2023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grantinterface.com/Home/Logon?urlkey=arkansasheritag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2475" y="2404534"/>
            <a:ext cx="8521528" cy="1646302"/>
          </a:xfrm>
        </p:spPr>
        <p:txBody>
          <a:bodyPr/>
          <a:lstStyle/>
          <a:p>
            <a:r>
              <a:rPr lang="en-US" dirty="0">
                <a:solidFill>
                  <a:schemeClr val="accent2">
                    <a:lumMod val="75000"/>
                  </a:schemeClr>
                </a:solidFill>
              </a:rPr>
              <a:t>ARKANSAS HERITAGE </a:t>
            </a:r>
            <a:br>
              <a:rPr lang="en-US" dirty="0">
                <a:solidFill>
                  <a:schemeClr val="accent2">
                    <a:lumMod val="75000"/>
                  </a:schemeClr>
                </a:solidFill>
              </a:rPr>
            </a:br>
            <a:r>
              <a:rPr lang="en-US" dirty="0">
                <a:solidFill>
                  <a:schemeClr val="accent2">
                    <a:lumMod val="75000"/>
                  </a:schemeClr>
                </a:solidFill>
              </a:rPr>
              <a:t>GRANT PROGRAM</a:t>
            </a:r>
          </a:p>
        </p:txBody>
      </p:sp>
      <p:sp>
        <p:nvSpPr>
          <p:cNvPr id="3" name="Subtitle 2"/>
          <p:cNvSpPr>
            <a:spLocks noGrp="1"/>
          </p:cNvSpPr>
          <p:nvPr>
            <p:ph type="subTitle" idx="1"/>
          </p:nvPr>
        </p:nvSpPr>
        <p:spPr/>
        <p:txBody>
          <a:bodyPr>
            <a:normAutofit/>
          </a:bodyPr>
          <a:lstStyle/>
          <a:p>
            <a:r>
              <a:rPr lang="en-US" sz="2800" dirty="0"/>
              <a:t>DIVISION OF ARKANSAS HERITAGE</a:t>
            </a:r>
          </a:p>
        </p:txBody>
      </p:sp>
    </p:spTree>
    <p:extLst>
      <p:ext uri="{BB962C8B-B14F-4D97-AF65-F5344CB8AC3E}">
        <p14:creationId xmlns="" xmlns:p14="http://schemas.microsoft.com/office/powerpoint/2010/main" val="2832305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4" y="681037"/>
            <a:ext cx="8596668" cy="990600"/>
          </a:xfrm>
        </p:spPr>
        <p:txBody>
          <a:bodyPr>
            <a:normAutofit fontScale="90000"/>
          </a:bodyPr>
          <a:lstStyle/>
          <a:p>
            <a:r>
              <a:rPr lang="en-US" dirty="0">
                <a:solidFill>
                  <a:schemeClr val="accent2">
                    <a:lumMod val="75000"/>
                  </a:schemeClr>
                </a:solidFill>
              </a:rPr>
              <a:t>ARKANSAS HERITAGE GRANT PROGRAM</a:t>
            </a:r>
            <a:br>
              <a:rPr lang="en-US" dirty="0">
                <a:solidFill>
                  <a:schemeClr val="accent2">
                    <a:lumMod val="75000"/>
                  </a:schemeClr>
                </a:solidFill>
              </a:rPr>
            </a:br>
            <a:r>
              <a:rPr lang="en-US" dirty="0"/>
              <a:t>	</a:t>
            </a:r>
            <a:r>
              <a:rPr lang="en-US" sz="2000" dirty="0"/>
              <a:t/>
            </a:r>
            <a:br>
              <a:rPr lang="en-US" sz="2000" dirty="0"/>
            </a:br>
            <a:r>
              <a:rPr lang="en-US" sz="2000" dirty="0"/>
              <a:t>		</a:t>
            </a:r>
            <a:br>
              <a:rPr lang="en-US" sz="2000" dirty="0"/>
            </a:br>
            <a:r>
              <a:rPr lang="en-US" sz="2000" dirty="0"/>
              <a:t/>
            </a:r>
            <a:br>
              <a:rPr lang="en-US" sz="2000" dirty="0"/>
            </a:br>
            <a:r>
              <a:rPr lang="en-US" sz="2000" dirty="0"/>
              <a:t/>
            </a:r>
            <a:br>
              <a:rPr lang="en-US" sz="2000" dirty="0"/>
            </a:br>
            <a:endParaRPr lang="en-US" sz="2000" dirty="0"/>
          </a:p>
        </p:txBody>
      </p:sp>
      <p:sp>
        <p:nvSpPr>
          <p:cNvPr id="3" name="TextBox 2"/>
          <p:cNvSpPr txBox="1"/>
          <p:nvPr/>
        </p:nvSpPr>
        <p:spPr>
          <a:xfrm>
            <a:off x="765788" y="1573212"/>
            <a:ext cx="9101666" cy="3231654"/>
          </a:xfrm>
          <a:prstGeom prst="rect">
            <a:avLst/>
          </a:prstGeom>
          <a:noFill/>
        </p:spPr>
        <p:txBody>
          <a:bodyPr wrap="square" rtlCol="0">
            <a:spAutoFit/>
          </a:bodyPr>
          <a:lstStyle/>
          <a:p>
            <a:r>
              <a:rPr lang="en-US" sz="3600" dirty="0">
                <a:solidFill>
                  <a:srgbClr val="00B0F0"/>
                </a:solidFill>
              </a:rPr>
              <a:t>Budget Plans</a:t>
            </a:r>
          </a:p>
          <a:p>
            <a:endParaRPr lang="en-US" sz="2400" dirty="0"/>
          </a:p>
          <a:p>
            <a:pPr marL="342900" indent="-342900">
              <a:buFont typeface="Arial" panose="020B0604020202020204" pitchFamily="34" charset="0"/>
              <a:buChar char="•"/>
            </a:pPr>
            <a:r>
              <a:rPr lang="en-US" sz="2400" dirty="0"/>
              <a:t>What do you need funds to accomplish?</a:t>
            </a:r>
          </a:p>
          <a:p>
            <a:pPr marL="342900" indent="-342900">
              <a:buFont typeface="Arial" panose="020B0604020202020204" pitchFamily="34" charset="0"/>
              <a:buChar char="•"/>
            </a:pPr>
            <a:r>
              <a:rPr lang="en-US" sz="2400" dirty="0"/>
              <a:t>List your needs 1-2-3.</a:t>
            </a:r>
          </a:p>
          <a:p>
            <a:pPr marL="342900" indent="-342900">
              <a:buFont typeface="Arial" panose="020B0604020202020204" pitchFamily="34" charset="0"/>
              <a:buChar char="•"/>
            </a:pPr>
            <a:r>
              <a:rPr lang="en-US" sz="2400" dirty="0"/>
              <a:t>How did you determine the amounts being requested? </a:t>
            </a:r>
          </a:p>
          <a:p>
            <a:pPr marL="342900" indent="-342900">
              <a:buFont typeface="Arial" panose="020B0604020202020204" pitchFamily="34" charset="0"/>
              <a:buChar char="•"/>
            </a:pPr>
            <a:r>
              <a:rPr lang="en-US" sz="2400" dirty="0"/>
              <a:t>Include documents verifying quotes.</a:t>
            </a:r>
          </a:p>
          <a:p>
            <a:endParaRPr lang="en-US" sz="2400" dirty="0"/>
          </a:p>
          <a:p>
            <a:pPr marL="342900" indent="-342900">
              <a:buFont typeface="Arial" panose="020B0604020202020204" pitchFamily="34" charset="0"/>
              <a:buChar char="•"/>
            </a:pPr>
            <a:endParaRPr lang="en-US" sz="2400" dirty="0"/>
          </a:p>
        </p:txBody>
      </p:sp>
    </p:spTree>
    <p:extLst>
      <p:ext uri="{BB962C8B-B14F-4D97-AF65-F5344CB8AC3E}">
        <p14:creationId xmlns="" xmlns:p14="http://schemas.microsoft.com/office/powerpoint/2010/main" val="2319482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61836" y="295543"/>
            <a:ext cx="9663264" cy="990600"/>
          </a:xfrm>
        </p:spPr>
        <p:txBody>
          <a:bodyPr>
            <a:normAutofit fontScale="90000"/>
          </a:bodyPr>
          <a:lstStyle/>
          <a:p>
            <a:r>
              <a:rPr lang="en-US" dirty="0">
                <a:solidFill>
                  <a:schemeClr val="accent2">
                    <a:lumMod val="75000"/>
                  </a:schemeClr>
                </a:solidFill>
              </a:rPr>
              <a:t>ARKANSAS HERITAGE GRANT PROGRAM </a:t>
            </a:r>
            <a:br>
              <a:rPr lang="en-US" dirty="0">
                <a:solidFill>
                  <a:schemeClr val="accent2">
                    <a:lumMod val="75000"/>
                  </a:schemeClr>
                </a:solidFill>
              </a:rPr>
            </a:br>
            <a:r>
              <a:rPr lang="en-US" dirty="0"/>
              <a:t/>
            </a:r>
            <a:br>
              <a:rPr lang="en-US" dirty="0"/>
            </a:br>
            <a:r>
              <a:rPr lang="en-US" sz="2700" dirty="0"/>
              <a:t>A</a:t>
            </a:r>
            <a:r>
              <a:rPr lang="en-US" sz="2700" b="1" cap="all" dirty="0"/>
              <a:t>RKANSAS HERITAGE GRANTS </a:t>
            </a:r>
            <a:r>
              <a:rPr lang="en-US" sz="2700" b="1" i="1" cap="all" dirty="0"/>
              <a:t>WILL </a:t>
            </a:r>
            <a:r>
              <a:rPr lang="en-US" sz="2700" b="1" i="1" cap="all" dirty="0">
                <a:solidFill>
                  <a:srgbClr val="002060"/>
                </a:solidFill>
              </a:rPr>
              <a:t>NOT</a:t>
            </a:r>
            <a:r>
              <a:rPr lang="en-US" sz="2700" b="1" cap="all" dirty="0"/>
              <a:t/>
            </a:r>
            <a:br>
              <a:rPr lang="en-US" sz="2700" b="1" cap="all" dirty="0"/>
            </a:br>
            <a:r>
              <a:rPr lang="en-US" sz="2200" b="1" cap="all" dirty="0">
                <a:solidFill>
                  <a:srgbClr val="002060"/>
                </a:solidFill>
              </a:rPr>
              <a:t>- </a:t>
            </a:r>
            <a:r>
              <a:rPr lang="en-US" sz="2200" dirty="0">
                <a:solidFill>
                  <a:srgbClr val="002060"/>
                </a:solidFill>
              </a:rPr>
              <a:t>Exceed $5,000</a:t>
            </a:r>
            <a:br>
              <a:rPr lang="en-US" sz="2200" dirty="0">
                <a:solidFill>
                  <a:srgbClr val="002060"/>
                </a:solidFill>
              </a:rPr>
            </a:br>
            <a:r>
              <a:rPr lang="en-US" sz="2200" dirty="0">
                <a:solidFill>
                  <a:srgbClr val="002060"/>
                </a:solidFill>
              </a:rPr>
              <a:t/>
            </a:r>
            <a:br>
              <a:rPr lang="en-US" sz="2200" dirty="0">
                <a:solidFill>
                  <a:srgbClr val="002060"/>
                </a:solidFill>
              </a:rPr>
            </a:br>
            <a:r>
              <a:rPr lang="en-US" sz="2200" dirty="0">
                <a:solidFill>
                  <a:srgbClr val="002060"/>
                </a:solidFill>
              </a:rPr>
              <a:t>- Fund academic research unless the research results in an ongoing component that can be shared by the community</a:t>
            </a:r>
            <a:br>
              <a:rPr lang="en-US" sz="2200" dirty="0">
                <a:solidFill>
                  <a:srgbClr val="002060"/>
                </a:solidFill>
              </a:rPr>
            </a:br>
            <a:r>
              <a:rPr lang="en-US" sz="2200" dirty="0">
                <a:solidFill>
                  <a:srgbClr val="002060"/>
                </a:solidFill>
              </a:rPr>
              <a:t/>
            </a:r>
            <a:br>
              <a:rPr lang="en-US" sz="2200" dirty="0">
                <a:solidFill>
                  <a:srgbClr val="002060"/>
                </a:solidFill>
              </a:rPr>
            </a:br>
            <a:r>
              <a:rPr lang="en-US" sz="2200" dirty="0">
                <a:solidFill>
                  <a:srgbClr val="002060"/>
                </a:solidFill>
              </a:rPr>
              <a:t>- Be made to for-profit organizations or events, or directly to agencies of local, county, federal or state government (though collaborative efforts, i.e., friends groups, involving state government agencies are acceptable)</a:t>
            </a:r>
            <a:br>
              <a:rPr lang="en-US" sz="2200" dirty="0">
                <a:solidFill>
                  <a:srgbClr val="002060"/>
                </a:solidFill>
              </a:rPr>
            </a:br>
            <a:r>
              <a:rPr lang="en-US" sz="2200" dirty="0">
                <a:solidFill>
                  <a:srgbClr val="002060"/>
                </a:solidFill>
              </a:rPr>
              <a:t/>
            </a:r>
            <a:br>
              <a:rPr lang="en-US" sz="2200" dirty="0">
                <a:solidFill>
                  <a:srgbClr val="002060"/>
                </a:solidFill>
              </a:rPr>
            </a:br>
            <a:r>
              <a:rPr lang="en-US" sz="2200" dirty="0">
                <a:solidFill>
                  <a:srgbClr val="002060"/>
                </a:solidFill>
              </a:rPr>
              <a:t>- Fund infrastructure (bricks and mortar) construction, staff salaries (although contracted personnel may be paid with grant funds), travel by paid staff members (although travel for contracted personnel is allowed)</a:t>
            </a:r>
            <a:br>
              <a:rPr lang="en-US" sz="2200" dirty="0">
                <a:solidFill>
                  <a:srgbClr val="002060"/>
                </a:solidFill>
              </a:rPr>
            </a:br>
            <a:r>
              <a:rPr lang="en-US" sz="2200" dirty="0">
                <a:solidFill>
                  <a:srgbClr val="002060"/>
                </a:solidFill>
              </a:rPr>
              <a:t/>
            </a:r>
            <a:br>
              <a:rPr lang="en-US" sz="2200" dirty="0">
                <a:solidFill>
                  <a:srgbClr val="002060"/>
                </a:solidFill>
              </a:rPr>
            </a:br>
            <a:r>
              <a:rPr lang="en-US" sz="2200" dirty="0">
                <a:solidFill>
                  <a:srgbClr val="002060"/>
                </a:solidFill>
              </a:rPr>
              <a:t>- Fund ongoing operating costs of the organization</a:t>
            </a:r>
            <a:r>
              <a:rPr lang="en-US" dirty="0"/>
              <a:t/>
            </a:r>
            <a:br>
              <a:rPr lang="en-US" dirty="0"/>
            </a:br>
            <a:r>
              <a:rPr lang="en-US" sz="2000" dirty="0"/>
              <a:t/>
            </a:r>
            <a:br>
              <a:rPr lang="en-US" sz="2000" dirty="0"/>
            </a:br>
            <a:r>
              <a:rPr lang="en-US" sz="2000" dirty="0"/>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
        <p:nvSpPr>
          <p:cNvPr id="2" name="Rectangle 1"/>
          <p:cNvSpPr/>
          <p:nvPr/>
        </p:nvSpPr>
        <p:spPr>
          <a:xfrm>
            <a:off x="945573" y="1600200"/>
            <a:ext cx="10390909" cy="1754326"/>
          </a:xfrm>
          <a:prstGeom prst="rect">
            <a:avLst/>
          </a:prstGeom>
        </p:spPr>
        <p:txBody>
          <a:bodyPr wrap="square">
            <a:spAutoFit/>
          </a:bodyPr>
          <a:lstStyle/>
          <a:p>
            <a:endParaRPr lang="en-US" dirty="0">
              <a:solidFill>
                <a:srgbClr val="002060"/>
              </a:solidFill>
            </a:endParaRPr>
          </a:p>
          <a:p>
            <a:endParaRPr lang="en-US" dirty="0">
              <a:solidFill>
                <a:srgbClr val="002060"/>
              </a:solidFill>
            </a:endParaRPr>
          </a:p>
          <a:p>
            <a:endParaRPr lang="en-US" dirty="0">
              <a:solidFill>
                <a:srgbClr val="002060"/>
              </a:solidFill>
            </a:endParaRPr>
          </a:p>
          <a:p>
            <a:endParaRPr lang="en-US" dirty="0">
              <a:solidFill>
                <a:srgbClr val="002060"/>
              </a:solidFill>
            </a:endParaRPr>
          </a:p>
          <a:p>
            <a:endParaRPr lang="en-US" dirty="0"/>
          </a:p>
          <a:p>
            <a:endParaRPr lang="en-US" dirty="0"/>
          </a:p>
        </p:txBody>
      </p:sp>
    </p:spTree>
    <p:extLst>
      <p:ext uri="{BB962C8B-B14F-4D97-AF65-F5344CB8AC3E}">
        <p14:creationId xmlns="" xmlns:p14="http://schemas.microsoft.com/office/powerpoint/2010/main" val="565235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61836" y="295543"/>
            <a:ext cx="9663264" cy="990600"/>
          </a:xfrm>
        </p:spPr>
        <p:txBody>
          <a:bodyPr>
            <a:normAutofit fontScale="90000"/>
          </a:bodyPr>
          <a:lstStyle/>
          <a:p>
            <a:r>
              <a:rPr lang="en-US" dirty="0">
                <a:solidFill>
                  <a:schemeClr val="accent2">
                    <a:lumMod val="75000"/>
                  </a:schemeClr>
                </a:solidFill>
              </a:rPr>
              <a:t>ARKANSAS HERITAGE GRANT PROGRAM </a:t>
            </a:r>
            <a:br>
              <a:rPr lang="en-US" dirty="0">
                <a:solidFill>
                  <a:schemeClr val="accent2">
                    <a:lumMod val="75000"/>
                  </a:schemeClr>
                </a:solidFill>
              </a:rPr>
            </a:br>
            <a:r>
              <a:rPr lang="en-US" dirty="0"/>
              <a:t/>
            </a:r>
            <a:br>
              <a:rPr lang="en-US" dirty="0"/>
            </a:br>
            <a:r>
              <a:rPr lang="en-US" dirty="0"/>
              <a:t>	</a:t>
            </a:r>
            <a:r>
              <a:rPr lang="en-US" sz="2000" dirty="0"/>
              <a:t/>
            </a:r>
            <a:br>
              <a:rPr lang="en-US" sz="2000" dirty="0"/>
            </a:br>
            <a:r>
              <a:rPr lang="en-US" sz="2000" dirty="0"/>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
        <p:nvSpPr>
          <p:cNvPr id="2" name="Rectangle 1"/>
          <p:cNvSpPr/>
          <p:nvPr/>
        </p:nvSpPr>
        <p:spPr>
          <a:xfrm>
            <a:off x="945573" y="1600200"/>
            <a:ext cx="10390909" cy="1754326"/>
          </a:xfrm>
          <a:prstGeom prst="rect">
            <a:avLst/>
          </a:prstGeom>
        </p:spPr>
        <p:txBody>
          <a:bodyPr wrap="square">
            <a:spAutoFit/>
          </a:bodyPr>
          <a:lstStyle/>
          <a:p>
            <a:endParaRPr lang="en-US" dirty="0">
              <a:solidFill>
                <a:srgbClr val="002060"/>
              </a:solidFill>
            </a:endParaRPr>
          </a:p>
          <a:p>
            <a:endParaRPr lang="en-US" dirty="0">
              <a:solidFill>
                <a:srgbClr val="002060"/>
              </a:solidFill>
            </a:endParaRPr>
          </a:p>
          <a:p>
            <a:endParaRPr lang="en-US" dirty="0">
              <a:solidFill>
                <a:srgbClr val="002060"/>
              </a:solidFill>
            </a:endParaRPr>
          </a:p>
          <a:p>
            <a:endParaRPr lang="en-US" dirty="0">
              <a:solidFill>
                <a:srgbClr val="002060"/>
              </a:solidFill>
            </a:endParaRPr>
          </a:p>
          <a:p>
            <a:endParaRPr lang="en-US" dirty="0"/>
          </a:p>
          <a:p>
            <a:endParaRPr lang="en-US" dirty="0"/>
          </a:p>
        </p:txBody>
      </p:sp>
      <p:graphicFrame>
        <p:nvGraphicFramePr>
          <p:cNvPr id="3" name="Table 2"/>
          <p:cNvGraphicFramePr>
            <a:graphicFrameLocks noGrp="1"/>
          </p:cNvGraphicFramePr>
          <p:nvPr>
            <p:extLst>
              <p:ext uri="{D42A27DB-BD31-4B8C-83A1-F6EECF244321}">
                <p14:modId xmlns="" xmlns:p14="http://schemas.microsoft.com/office/powerpoint/2010/main" val="2077720781"/>
              </p:ext>
            </p:extLst>
          </p:nvPr>
        </p:nvGraphicFramePr>
        <p:xfrm>
          <a:off x="1381991" y="1163788"/>
          <a:ext cx="8582891" cy="5695102"/>
        </p:xfrm>
        <a:graphic>
          <a:graphicData uri="http://schemas.openxmlformats.org/drawingml/2006/table">
            <a:tbl>
              <a:tblPr/>
              <a:tblGrid>
                <a:gridCol w="813501">
                  <a:extLst>
                    <a:ext uri="{9D8B030D-6E8A-4147-A177-3AD203B41FA5}">
                      <a16:colId xmlns="" xmlns:a16="http://schemas.microsoft.com/office/drawing/2014/main" val="346220478"/>
                    </a:ext>
                  </a:extLst>
                </a:gridCol>
                <a:gridCol w="813501">
                  <a:extLst>
                    <a:ext uri="{9D8B030D-6E8A-4147-A177-3AD203B41FA5}">
                      <a16:colId xmlns="" xmlns:a16="http://schemas.microsoft.com/office/drawing/2014/main" val="664432952"/>
                    </a:ext>
                  </a:extLst>
                </a:gridCol>
                <a:gridCol w="813501">
                  <a:extLst>
                    <a:ext uri="{9D8B030D-6E8A-4147-A177-3AD203B41FA5}">
                      <a16:colId xmlns="" xmlns:a16="http://schemas.microsoft.com/office/drawing/2014/main" val="2545710195"/>
                    </a:ext>
                  </a:extLst>
                </a:gridCol>
                <a:gridCol w="813501">
                  <a:extLst>
                    <a:ext uri="{9D8B030D-6E8A-4147-A177-3AD203B41FA5}">
                      <a16:colId xmlns="" xmlns:a16="http://schemas.microsoft.com/office/drawing/2014/main" val="263214806"/>
                    </a:ext>
                  </a:extLst>
                </a:gridCol>
                <a:gridCol w="109685">
                  <a:extLst>
                    <a:ext uri="{9D8B030D-6E8A-4147-A177-3AD203B41FA5}">
                      <a16:colId xmlns="" xmlns:a16="http://schemas.microsoft.com/office/drawing/2014/main" val="3034380872"/>
                    </a:ext>
                  </a:extLst>
                </a:gridCol>
                <a:gridCol w="1965198">
                  <a:extLst>
                    <a:ext uri="{9D8B030D-6E8A-4147-A177-3AD203B41FA5}">
                      <a16:colId xmlns="" xmlns:a16="http://schemas.microsoft.com/office/drawing/2014/main" val="2293720865"/>
                    </a:ext>
                  </a:extLst>
                </a:gridCol>
                <a:gridCol w="813501">
                  <a:extLst>
                    <a:ext uri="{9D8B030D-6E8A-4147-A177-3AD203B41FA5}">
                      <a16:colId xmlns="" xmlns:a16="http://schemas.microsoft.com/office/drawing/2014/main" val="3495253966"/>
                    </a:ext>
                  </a:extLst>
                </a:gridCol>
                <a:gridCol w="813501">
                  <a:extLst>
                    <a:ext uri="{9D8B030D-6E8A-4147-A177-3AD203B41FA5}">
                      <a16:colId xmlns="" xmlns:a16="http://schemas.microsoft.com/office/drawing/2014/main" val="3062668809"/>
                    </a:ext>
                  </a:extLst>
                </a:gridCol>
                <a:gridCol w="813501">
                  <a:extLst>
                    <a:ext uri="{9D8B030D-6E8A-4147-A177-3AD203B41FA5}">
                      <a16:colId xmlns="" xmlns:a16="http://schemas.microsoft.com/office/drawing/2014/main" val="3544627746"/>
                    </a:ext>
                  </a:extLst>
                </a:gridCol>
                <a:gridCol w="813501">
                  <a:extLst>
                    <a:ext uri="{9D8B030D-6E8A-4147-A177-3AD203B41FA5}">
                      <a16:colId xmlns="" xmlns:a16="http://schemas.microsoft.com/office/drawing/2014/main" val="2791936626"/>
                    </a:ext>
                  </a:extLst>
                </a:gridCol>
              </a:tblGrid>
              <a:tr h="155732">
                <a:tc gridSpan="10">
                  <a:txBody>
                    <a:bodyPr/>
                    <a:lstStyle/>
                    <a:p>
                      <a:pPr algn="ctr" fontAlgn="b"/>
                      <a:r>
                        <a:rPr lang="en-US" sz="1600" b="1" i="0" u="none" strike="noStrike" dirty="0">
                          <a:solidFill>
                            <a:srgbClr val="00B0F0"/>
                          </a:solidFill>
                          <a:effectLst/>
                          <a:latin typeface="Arial" panose="020B0604020202020204" pitchFamily="34" charset="0"/>
                        </a:rPr>
                        <a:t> ARKANSAS HERITAGE GRANT BUDGET FORM</a:t>
                      </a:r>
                    </a:p>
                  </a:txBody>
                  <a:tcPr marL="6301" marR="6301" marT="630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2496417554"/>
                  </a:ext>
                </a:extLst>
              </a:tr>
              <a:tr h="155732">
                <a:tc gridSpan="3">
                  <a:txBody>
                    <a:bodyPr/>
                    <a:lstStyle/>
                    <a:p>
                      <a:pPr algn="ctr" fontAlgn="b"/>
                      <a:endParaRPr lang="en-US" sz="700" b="1" i="0" u="none" strike="noStrike">
                        <a:effectLst/>
                        <a:latin typeface="Arial" panose="020B0604020202020204" pitchFamily="34" charset="0"/>
                      </a:endParaRPr>
                    </a:p>
                  </a:txBody>
                  <a:tcPr marL="6301" marR="6301" marT="6301"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ctr" fontAlgn="b"/>
                      <a:endParaRPr lang="en-US" sz="700" b="1" i="0" u="none" strike="noStrike">
                        <a:effectLst/>
                        <a:latin typeface="Arial" panose="020B0604020202020204" pitchFamily="34" charset="0"/>
                      </a:endParaRPr>
                    </a:p>
                  </a:txBody>
                  <a:tcPr marL="6301" marR="6301" marT="6301" marB="0" anchor="b">
                    <a:lnL>
                      <a:noFill/>
                    </a:lnL>
                    <a:lnR>
                      <a:noFill/>
                    </a:lnR>
                    <a:lnT>
                      <a:noFill/>
                    </a:lnT>
                    <a:lnB>
                      <a:noFill/>
                    </a:lnB>
                  </a:tcPr>
                </a:tc>
                <a:tc>
                  <a:txBody>
                    <a:bodyPr/>
                    <a:lstStyle/>
                    <a:p>
                      <a:pPr algn="ctr" fontAlgn="b"/>
                      <a:r>
                        <a:rPr lang="en-US" sz="700" b="1" i="0" u="none" strike="noStrike">
                          <a:solidFill>
                            <a:srgbClr val="FFFFFF"/>
                          </a:solidFill>
                          <a:effectLst/>
                          <a:latin typeface="Arial" panose="020B0604020202020204" pitchFamily="34" charset="0"/>
                        </a:rPr>
                        <a:t> </a:t>
                      </a:r>
                    </a:p>
                  </a:txBody>
                  <a:tcPr marL="6301" marR="6301" marT="6301" marB="0" anchor="b">
                    <a:lnL>
                      <a:noFill/>
                    </a:lnL>
                    <a:lnR>
                      <a:noFill/>
                    </a:lnR>
                    <a:lnT>
                      <a:noFill/>
                    </a:lnT>
                    <a:lnB>
                      <a:noFill/>
                    </a:lnB>
                    <a:solidFill>
                      <a:srgbClr val="FFFFFF"/>
                    </a:solidFill>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a:noFill/>
                    </a:lnT>
                    <a:lnB>
                      <a:noFill/>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a:noFill/>
                    </a:lnT>
                    <a:lnB>
                      <a:noFill/>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a:noFill/>
                    </a:lnT>
                    <a:lnB>
                      <a:noFill/>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a:noFill/>
                    </a:lnT>
                    <a:lnB>
                      <a:noFill/>
                    </a:lnB>
                  </a:tcPr>
                </a:tc>
                <a:tc>
                  <a:txBody>
                    <a:bodyPr/>
                    <a:lstStyle/>
                    <a:p>
                      <a:pPr algn="l" fontAlgn="b"/>
                      <a:endParaRPr lang="en-US" sz="700" b="0" i="0" u="none" strike="noStrike" dirty="0">
                        <a:effectLst/>
                        <a:latin typeface="Arial" panose="020B0604020202020204" pitchFamily="34" charset="0"/>
                      </a:endParaRPr>
                    </a:p>
                  </a:txBody>
                  <a:tcPr marL="6301" marR="6301" marT="6301" marB="0" anchor="b">
                    <a:lnL>
                      <a:noFill/>
                    </a:lnL>
                    <a:lnR>
                      <a:noFill/>
                    </a:lnR>
                    <a:lnT>
                      <a:noFill/>
                    </a:lnT>
                    <a:lnB>
                      <a:noFill/>
                    </a:lnB>
                  </a:tcPr>
                </a:tc>
                <a:extLst>
                  <a:ext uri="{0D108BD9-81ED-4DB2-BD59-A6C34878D82A}">
                    <a16:rowId xmlns="" xmlns:a16="http://schemas.microsoft.com/office/drawing/2014/main" val="524176768"/>
                  </a:ext>
                </a:extLst>
              </a:tr>
              <a:tr h="155732">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a:noFill/>
                    </a:lnT>
                    <a:lnB>
                      <a:noFill/>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a:noFill/>
                    </a:lnT>
                    <a:lnB>
                      <a:noFill/>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a:noFill/>
                    </a:lnT>
                    <a:lnB>
                      <a:noFill/>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a:noFill/>
                    </a:lnT>
                    <a:lnB>
                      <a:noFill/>
                    </a:lnB>
                  </a:tcPr>
                </a:tc>
                <a:tc>
                  <a:txBody>
                    <a:bodyPr/>
                    <a:lstStyle/>
                    <a:p>
                      <a:pPr algn="l" fontAlgn="b"/>
                      <a:r>
                        <a:rPr lang="en-US" sz="700" b="0" i="0" u="none" strike="noStrike">
                          <a:solidFill>
                            <a:srgbClr val="FFFFFF"/>
                          </a:solidFill>
                          <a:effectLst/>
                          <a:latin typeface="Arial" panose="020B0604020202020204" pitchFamily="34" charset="0"/>
                        </a:rPr>
                        <a:t> </a:t>
                      </a:r>
                    </a:p>
                  </a:txBody>
                  <a:tcPr marL="6301" marR="6301" marT="6301" marB="0" anchor="b">
                    <a:lnL>
                      <a:noFill/>
                    </a:lnL>
                    <a:lnR>
                      <a:noFill/>
                    </a:lnR>
                    <a:lnT>
                      <a:noFill/>
                    </a:lnT>
                    <a:lnB>
                      <a:noFill/>
                    </a:lnB>
                    <a:solidFill>
                      <a:srgbClr val="FFFFFF"/>
                    </a:solidFill>
                  </a:tcPr>
                </a:tc>
                <a:tc gridSpan="5">
                  <a:txBody>
                    <a:bodyPr/>
                    <a:lstStyle/>
                    <a:p>
                      <a:pPr algn="ctr" fontAlgn="b"/>
                      <a:r>
                        <a:rPr lang="en-US" sz="700" b="1" i="0" u="none" strike="noStrike">
                          <a:effectLst/>
                          <a:latin typeface="Arial" panose="020B0604020202020204" pitchFamily="34" charset="0"/>
                        </a:rPr>
                        <a:t>LINE ITEM BUDGET</a:t>
                      </a:r>
                    </a:p>
                  </a:txBody>
                  <a:tcPr marL="6301" marR="6301" marT="630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3722398951"/>
                  </a:ext>
                </a:extLst>
              </a:tr>
              <a:tr h="155732">
                <a:tc gridSpan="4">
                  <a:txBody>
                    <a:bodyPr/>
                    <a:lstStyle/>
                    <a:p>
                      <a:pPr algn="ctr" fontAlgn="b"/>
                      <a:r>
                        <a:rPr lang="en-US" sz="700" b="1" i="0" u="none" strike="noStrike">
                          <a:effectLst/>
                          <a:latin typeface="Arial" panose="020B0604020202020204" pitchFamily="34" charset="0"/>
                        </a:rPr>
                        <a:t>REVENUE SOURCES (Project Costs Only)</a:t>
                      </a:r>
                    </a:p>
                  </a:txBody>
                  <a:tcPr marL="6301" marR="6301" marT="6301"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solidFill>
                            <a:srgbClr val="FFFFFF"/>
                          </a:solidFill>
                          <a:effectLst/>
                          <a:latin typeface="Arial" panose="020B0604020202020204" pitchFamily="34" charset="0"/>
                        </a:rPr>
                        <a:t> </a:t>
                      </a:r>
                    </a:p>
                  </a:txBody>
                  <a:tcPr marL="6301" marR="6301" marT="630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gridSpan="5">
                  <a:txBody>
                    <a:bodyPr/>
                    <a:lstStyle/>
                    <a:p>
                      <a:pPr algn="ctr" fontAlgn="b"/>
                      <a:r>
                        <a:rPr lang="en-US" sz="700" b="1" i="0" u="none" strike="noStrike">
                          <a:effectLst/>
                          <a:latin typeface="Arial" panose="020B0604020202020204" pitchFamily="34" charset="0"/>
                        </a:rPr>
                        <a:t>BUDGET ALLOCATION</a:t>
                      </a:r>
                    </a:p>
                  </a:txBody>
                  <a:tcPr marL="6301" marR="6301" marT="6301"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440601502"/>
                  </a:ext>
                </a:extLst>
              </a:tr>
              <a:tr h="155732">
                <a:tc gridSpan="3">
                  <a:txBody>
                    <a:bodyPr/>
                    <a:lstStyle/>
                    <a:p>
                      <a:pPr algn="r" fontAlgn="b"/>
                      <a:r>
                        <a:rPr lang="en-US" sz="700" b="0" i="0" u="none" strike="noStrike">
                          <a:effectLst/>
                          <a:latin typeface="Arial" panose="020B0604020202020204" pitchFamily="34" charset="0"/>
                        </a:rPr>
                        <a:t>Grant Request:</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effectLst/>
                          <a:latin typeface="Arial" panose="020B0604020202020204" pitchFamily="34" charset="0"/>
                        </a:rPr>
                        <a:t>GRANT</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effectLst/>
                          <a:latin typeface="Arial" panose="020B0604020202020204" pitchFamily="34" charset="0"/>
                        </a:rPr>
                        <a:t>APPLICANT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effectLst/>
                          <a:latin typeface="Arial" panose="020B0604020202020204" pitchFamily="34" charset="0"/>
                        </a:rPr>
                        <a:t>TOTAL</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578969108"/>
                  </a:ext>
                </a:extLst>
              </a:tr>
              <a:tr h="155732">
                <a:tc gridSpan="3">
                  <a:txBody>
                    <a:bodyPr/>
                    <a:lstStyle/>
                    <a:p>
                      <a:pPr algn="r" fontAlgn="b"/>
                      <a:r>
                        <a:rPr lang="en-US" sz="700" b="0" i="0" u="none" strike="noStrike">
                          <a:effectLst/>
                          <a:latin typeface="Arial" panose="020B0604020202020204" pitchFamily="34" charset="0"/>
                        </a:rPr>
                        <a:t>Cash on Hand:</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ctr" fontAlgn="b"/>
                      <a:r>
                        <a:rPr lang="en-US" sz="700" b="1" i="0" u="none" strike="noStrike">
                          <a:effectLst/>
                          <a:latin typeface="Arial" panose="020B0604020202020204" pitchFamily="34" charset="0"/>
                        </a:rPr>
                        <a:t>BUDGET ITEM</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effectLst/>
                          <a:latin typeface="Arial" panose="020B0604020202020204" pitchFamily="34" charset="0"/>
                        </a:rPr>
                        <a:t>REQUEST</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effectLst/>
                          <a:latin typeface="Arial" panose="020B0604020202020204" pitchFamily="34" charset="0"/>
                        </a:rPr>
                        <a:t>FUNDS</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effectLst/>
                          <a:latin typeface="Arial" panose="020B0604020202020204" pitchFamily="34" charset="0"/>
                        </a:rPr>
                        <a:t>IN-KIND</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1" i="0" u="none" strike="noStrike">
                          <a:effectLst/>
                          <a:latin typeface="Arial" panose="020B0604020202020204" pitchFamily="34" charset="0"/>
                        </a:rPr>
                        <a:t>BUDGET</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311341285"/>
                  </a:ext>
                </a:extLst>
              </a:tr>
              <a:tr h="156337">
                <a:tc gridSpan="3">
                  <a:txBody>
                    <a:bodyPr/>
                    <a:lstStyle/>
                    <a:p>
                      <a:pPr algn="r" fontAlgn="b"/>
                      <a:r>
                        <a:rPr lang="en-US" sz="700" b="0" i="0" u="none" strike="noStrike">
                          <a:effectLst/>
                          <a:latin typeface="Arial" panose="020B0604020202020204" pitchFamily="34" charset="0"/>
                        </a:rPr>
                        <a:t>Cash Gifts/Grants:</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Supplies</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744941234"/>
                  </a:ext>
                </a:extLst>
              </a:tr>
              <a:tr h="156337">
                <a:tc gridSpan="3">
                  <a:txBody>
                    <a:bodyPr/>
                    <a:lstStyle/>
                    <a:p>
                      <a:pPr algn="r" fontAlgn="b"/>
                      <a:r>
                        <a:rPr lang="en-US" sz="700" b="0" i="0" u="none" strike="noStrike">
                          <a:effectLst/>
                          <a:latin typeface="Arial" panose="020B0604020202020204" pitchFamily="34" charset="0"/>
                        </a:rPr>
                        <a:t>Total:</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Travel</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887084890"/>
                  </a:ext>
                </a:extLst>
              </a:tr>
              <a:tr h="156337">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Contracted Personnel/Artist Fees</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435961526"/>
                  </a:ext>
                </a:extLst>
              </a:tr>
              <a:tr h="302780">
                <a:tc gridSpan="3">
                  <a:txBody>
                    <a:bodyPr/>
                    <a:lstStyle/>
                    <a:p>
                      <a:pPr algn="l" fontAlgn="b"/>
                      <a:r>
                        <a:rPr lang="en-US" sz="700" b="0" i="0" u="none" strike="noStrike">
                          <a:effectLst/>
                          <a:latin typeface="Arial" panose="020B0604020202020204" pitchFamily="34" charset="0"/>
                        </a:rPr>
                        <a:t>Identify Sources and Amounts of Gifts/Grants</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Advertising</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642377890"/>
                  </a:ext>
                </a:extLst>
              </a:tr>
              <a:tr h="156337">
                <a:tc gridSpan="3">
                  <a:txBody>
                    <a:bodyPr/>
                    <a:lstStyle/>
                    <a:p>
                      <a:pPr algn="l" fontAlgn="b"/>
                      <a:r>
                        <a:rPr lang="en-US" sz="700" b="0" i="0" u="none" strike="noStrike">
                          <a:effectLst/>
                          <a:latin typeface="Arial" panose="020B0604020202020204" pitchFamily="34" charset="0"/>
                        </a:rPr>
                        <a:t>(Cash):</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a:effectLst/>
                          <a:latin typeface="Arial" panose="020B0604020202020204" pitchFamily="34" charset="0"/>
                        </a:rPr>
                        <a:t>Amount</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Technical/Production</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457429708"/>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Rent/Utilities</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128421877"/>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 xmlns:a16="http://schemas.microsoft.com/office/drawing/2014/main" val="800415447"/>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Other (Be Specific)</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 xmlns:a16="http://schemas.microsoft.com/office/drawing/2014/main" val="2247661216"/>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254026823"/>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800581597"/>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495813546"/>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dirty="0">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749454550"/>
                  </a:ext>
                </a:extLst>
              </a:tr>
              <a:tr h="155732">
                <a:tc gridSpan="3">
                  <a:txBody>
                    <a:bodyPr/>
                    <a:lstStyle/>
                    <a:p>
                      <a:pPr algn="l" fontAlgn="b"/>
                      <a:r>
                        <a:rPr lang="en-US" sz="700" b="0" i="0" u="none" strike="noStrike" dirty="0">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669407877"/>
                  </a:ext>
                </a:extLst>
              </a:tr>
              <a:tr h="155732">
                <a:tc gridSpan="3">
                  <a:txBody>
                    <a:bodyPr/>
                    <a:lstStyle/>
                    <a:p>
                      <a:pPr algn="l" fontAlgn="b"/>
                      <a:r>
                        <a:rPr lang="en-US" sz="700" b="0" i="0" u="none" strike="noStrike" dirty="0">
                          <a:effectLst/>
                          <a:latin typeface="Arial" panose="020B0604020202020204" pitchFamily="34" charset="0"/>
                        </a:rPr>
                        <a:t>Value of In-Kind Donation(s):</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600943514"/>
                  </a:ext>
                </a:extLst>
              </a:tr>
              <a:tr h="156337">
                <a:tc gridSpan="3">
                  <a:txBody>
                    <a:bodyPr/>
                    <a:lstStyle/>
                    <a:p>
                      <a:pPr algn="l" fontAlgn="b"/>
                      <a:r>
                        <a:rPr lang="en-US" sz="700" b="0" i="0" u="none" strike="noStrike">
                          <a:effectLst/>
                          <a:latin typeface="Arial" panose="020B0604020202020204" pitchFamily="34" charset="0"/>
                        </a:rPr>
                        <a:t>(Specify Type and Value)</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700" b="0" i="0" u="none" strike="noStrike">
                          <a:effectLst/>
                          <a:latin typeface="Arial" panose="020B0604020202020204" pitchFamily="34" charset="0"/>
                        </a:rPr>
                        <a:t>Value</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244550334"/>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027242649"/>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437197835"/>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6001110"/>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999623316"/>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962148531"/>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263615308"/>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25523640"/>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334717047"/>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134932736"/>
                  </a:ext>
                </a:extLst>
              </a:tr>
              <a:tr h="155732">
                <a:tc gridSpan="3">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129166057"/>
                  </a:ext>
                </a:extLst>
              </a:tr>
              <a:tr h="155732">
                <a:tc gridSpan="3">
                  <a:txBody>
                    <a:bodyPr/>
                    <a:lstStyle/>
                    <a:p>
                      <a:pPr algn="r" fontAlgn="b"/>
                      <a:r>
                        <a:rPr lang="en-US" sz="700" b="0" i="0" u="none" strike="noStrike">
                          <a:effectLst/>
                          <a:latin typeface="Arial" panose="020B0604020202020204" pitchFamily="34" charset="0"/>
                        </a:rPr>
                        <a:t>Total Revenue Applied to the Project:</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b"/>
                      <a:r>
                        <a:rPr lang="en-US" sz="700" b="0" i="0" u="none" strike="noStrike">
                          <a:effectLst/>
                          <a:latin typeface="Arial" panose="020B0604020202020204" pitchFamily="34" charset="0"/>
                        </a:rPr>
                        <a:t>Total</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Arial" panose="020B0604020202020204" pitchFamily="34" charset="0"/>
                        </a:rPr>
                        <a:t>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354874596"/>
                  </a:ext>
                </a:extLst>
              </a:tr>
              <a:tr h="155732">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effectLst/>
                        <a:latin typeface="Arial" panose="020B060402020202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 xmlns:a16="http://schemas.microsoft.com/office/drawing/2014/main" val="521846443"/>
                  </a:ext>
                </a:extLst>
              </a:tr>
              <a:tr h="155732">
                <a:tc gridSpan="9">
                  <a:txBody>
                    <a:bodyPr/>
                    <a:lstStyle/>
                    <a:p>
                      <a:pPr algn="ctr" fontAlgn="b"/>
                      <a:r>
                        <a:rPr lang="en-US" sz="700" b="1" i="0" u="none" strike="noStrike" dirty="0">
                          <a:solidFill>
                            <a:srgbClr val="FF0000"/>
                          </a:solidFill>
                          <a:effectLst/>
                          <a:latin typeface="Arial" panose="020B0604020202020204" pitchFamily="34" charset="0"/>
                        </a:rPr>
                        <a:t>In the Line Item Budget Narrative</a:t>
                      </a:r>
                      <a:r>
                        <a:rPr lang="en-US" sz="700" b="1" i="0" u="none" strike="noStrike" baseline="0" dirty="0">
                          <a:solidFill>
                            <a:srgbClr val="FF0000"/>
                          </a:solidFill>
                          <a:effectLst/>
                          <a:latin typeface="Arial" panose="020B0604020202020204" pitchFamily="34" charset="0"/>
                        </a:rPr>
                        <a:t>, it is advisable to prioritize requested funding assistance </a:t>
                      </a:r>
                      <a:endParaRPr lang="en-US" sz="700" b="1" i="0" u="none" strike="noStrike" dirty="0">
                        <a:solidFill>
                          <a:srgbClr val="FF0000"/>
                        </a:solidFill>
                        <a:effectLst/>
                        <a:latin typeface="Arial" panose="020B0604020202020204" pitchFamily="34" charset="0"/>
                      </a:endParaRP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effectLst/>
                        <a:latin typeface="Arial" panose="020B0604020202020204" pitchFamily="34" charset="0"/>
                      </a:endParaRPr>
                    </a:p>
                  </a:txBody>
                  <a:tcPr marL="6301" marR="6301" marT="6301"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 xmlns:a16="http://schemas.microsoft.com/office/drawing/2014/main" val="444829452"/>
                  </a:ext>
                </a:extLst>
              </a:tr>
              <a:tr h="155732">
                <a:tc gridSpan="9">
                  <a:txBody>
                    <a:bodyPr/>
                    <a:lstStyle/>
                    <a:p>
                      <a:pPr algn="ctr" fontAlgn="b"/>
                      <a:endParaRPr lang="en-US" sz="700" b="1" i="0" u="none" strike="noStrike" dirty="0">
                        <a:effectLst/>
                        <a:latin typeface="Arial" panose="020B0604020202020204" pitchFamily="34" charset="0"/>
                      </a:endParaRP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effectLst/>
                        <a:latin typeface="Arial" panose="020B0604020202020204" pitchFamily="34" charset="0"/>
                      </a:endParaRPr>
                    </a:p>
                  </a:txBody>
                  <a:tcPr marL="6301" marR="6301" marT="6301"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 xmlns:a16="http://schemas.microsoft.com/office/drawing/2014/main" val="3619386326"/>
                  </a:ext>
                </a:extLst>
              </a:tr>
            </a:tbl>
          </a:graphicData>
        </a:graphic>
      </p:graphicFrame>
    </p:spTree>
    <p:extLst>
      <p:ext uri="{BB962C8B-B14F-4D97-AF65-F5344CB8AC3E}">
        <p14:creationId xmlns="" xmlns:p14="http://schemas.microsoft.com/office/powerpoint/2010/main" val="1977557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4" y="609600"/>
            <a:ext cx="9774766" cy="990600"/>
          </a:xfrm>
        </p:spPr>
        <p:txBody>
          <a:bodyPr>
            <a:normAutofit fontScale="90000"/>
          </a:bodyPr>
          <a:lstStyle/>
          <a:p>
            <a:r>
              <a:rPr lang="en-US" dirty="0">
                <a:solidFill>
                  <a:schemeClr val="accent2">
                    <a:lumMod val="75000"/>
                  </a:schemeClr>
                </a:solidFill>
              </a:rPr>
              <a:t>ARKANSAS HERITAGE GRANT PROGRAM</a:t>
            </a:r>
            <a:br>
              <a:rPr lang="en-US" dirty="0">
                <a:solidFill>
                  <a:schemeClr val="accent2">
                    <a:lumMod val="75000"/>
                  </a:schemeClr>
                </a:solidFill>
              </a:rPr>
            </a:br>
            <a:r>
              <a:rPr lang="en-US" dirty="0"/>
              <a:t/>
            </a:r>
            <a:br>
              <a:rPr lang="en-US" dirty="0"/>
            </a:br>
            <a:r>
              <a:rPr lang="en-US" dirty="0">
                <a:solidFill>
                  <a:srgbClr val="002060"/>
                </a:solidFill>
              </a:rPr>
              <a:t>Frequently Asked Questions:</a:t>
            </a:r>
            <a:br>
              <a:rPr lang="en-US" dirty="0">
                <a:solidFill>
                  <a:srgbClr val="002060"/>
                </a:solidFill>
              </a:rPr>
            </a:br>
            <a:r>
              <a:rPr lang="en-US" sz="1600" dirty="0">
                <a:solidFill>
                  <a:srgbClr val="002060"/>
                </a:solidFill>
              </a:rPr>
              <a:t/>
            </a:r>
            <a:br>
              <a:rPr lang="en-US" sz="1600" dirty="0">
                <a:solidFill>
                  <a:srgbClr val="002060"/>
                </a:solidFill>
              </a:rPr>
            </a:br>
            <a:r>
              <a:rPr lang="en-US" dirty="0">
                <a:solidFill>
                  <a:srgbClr val="002060"/>
                </a:solidFill>
              </a:rPr>
              <a:t>Can the list of questions and/or application I created be printed? </a:t>
            </a:r>
            <a:br>
              <a:rPr lang="en-US" dirty="0">
                <a:solidFill>
                  <a:srgbClr val="002060"/>
                </a:solidFill>
              </a:rPr>
            </a:br>
            <a:r>
              <a:rPr lang="en-US" sz="2000" dirty="0">
                <a:solidFill>
                  <a:srgbClr val="0070C0"/>
                </a:solidFill>
              </a:rPr>
              <a:t>Yes. At the top of the application, click on the </a:t>
            </a:r>
            <a:r>
              <a:rPr lang="en-US" sz="2000" b="1" dirty="0">
                <a:solidFill>
                  <a:srgbClr val="0070C0"/>
                </a:solidFill>
              </a:rPr>
              <a:t>Question List </a:t>
            </a:r>
            <a:r>
              <a:rPr lang="en-US" sz="2000" dirty="0">
                <a:solidFill>
                  <a:srgbClr val="0070C0"/>
                </a:solidFill>
              </a:rPr>
              <a:t>button to print a list of the questions.  Click on the </a:t>
            </a:r>
            <a:r>
              <a:rPr lang="en-US" sz="2000" b="1" dirty="0">
                <a:solidFill>
                  <a:srgbClr val="0070C0"/>
                </a:solidFill>
              </a:rPr>
              <a:t>Application Packet </a:t>
            </a:r>
            <a:r>
              <a:rPr lang="en-US" sz="2000" dirty="0">
                <a:solidFill>
                  <a:srgbClr val="0070C0"/>
                </a:solidFill>
              </a:rPr>
              <a:t>button to print the questions and the responses entered.</a:t>
            </a:r>
            <a:r>
              <a:rPr lang="en-US" dirty="0">
                <a:solidFill>
                  <a:srgbClr val="002060"/>
                </a:solidFill>
              </a:rPr>
              <a:t/>
            </a:r>
            <a:br>
              <a:rPr lang="en-US" dirty="0">
                <a:solidFill>
                  <a:srgbClr val="002060"/>
                </a:solidFill>
              </a:rPr>
            </a:br>
            <a:r>
              <a:rPr lang="en-US" dirty="0">
                <a:solidFill>
                  <a:srgbClr val="002060"/>
                </a:solidFill>
              </a:rPr>
              <a:t>Can we re-apply next year?</a:t>
            </a:r>
            <a:br>
              <a:rPr lang="en-US" dirty="0">
                <a:solidFill>
                  <a:srgbClr val="002060"/>
                </a:solidFill>
              </a:rPr>
            </a:br>
            <a:r>
              <a:rPr lang="en-US" sz="2000" dirty="0">
                <a:solidFill>
                  <a:srgbClr val="0070C0"/>
                </a:solidFill>
              </a:rPr>
              <a:t>Yes. Previous applicants are eligible, but past award results will be evaluated.</a:t>
            </a:r>
            <a:r>
              <a:rPr lang="en-US" dirty="0">
                <a:solidFill>
                  <a:srgbClr val="002060"/>
                </a:solidFill>
              </a:rPr>
              <a:t/>
            </a:r>
            <a:br>
              <a:rPr lang="en-US" dirty="0">
                <a:solidFill>
                  <a:srgbClr val="002060"/>
                </a:solidFill>
              </a:rPr>
            </a:br>
            <a:r>
              <a:rPr lang="en-US" dirty="0">
                <a:solidFill>
                  <a:srgbClr val="002060"/>
                </a:solidFill>
              </a:rPr>
              <a:t>What happens if I can’t finish the application at one time?</a:t>
            </a:r>
            <a:br>
              <a:rPr lang="en-US" dirty="0">
                <a:solidFill>
                  <a:srgbClr val="002060"/>
                </a:solidFill>
              </a:rPr>
            </a:br>
            <a:r>
              <a:rPr lang="en-US" sz="2000" dirty="0">
                <a:solidFill>
                  <a:srgbClr val="0070C0"/>
                </a:solidFill>
              </a:rPr>
              <a:t>After completing an answer, click into the next response space and the last response will saved. Do not begin more than one application.</a:t>
            </a:r>
            <a:r>
              <a:rPr lang="en-US" dirty="0">
                <a:solidFill>
                  <a:srgbClr val="002060"/>
                </a:solidFill>
              </a:rPr>
              <a:t/>
            </a:r>
            <a:br>
              <a:rPr lang="en-US" dirty="0">
                <a:solidFill>
                  <a:srgbClr val="002060"/>
                </a:solidFill>
              </a:rPr>
            </a:br>
            <a:r>
              <a:rPr lang="en-US" dirty="0">
                <a:solidFill>
                  <a:srgbClr val="002060"/>
                </a:solidFill>
              </a:rPr>
              <a:t/>
            </a:r>
            <a:br>
              <a:rPr lang="en-US"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Tree>
    <p:extLst>
      <p:ext uri="{BB962C8B-B14F-4D97-AF65-F5344CB8AC3E}">
        <p14:creationId xmlns="" xmlns:p14="http://schemas.microsoft.com/office/powerpoint/2010/main" val="1455569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61836" y="295543"/>
            <a:ext cx="9663264" cy="990600"/>
          </a:xfrm>
        </p:spPr>
        <p:txBody>
          <a:bodyPr>
            <a:normAutofit fontScale="90000"/>
          </a:bodyPr>
          <a:lstStyle/>
          <a:p>
            <a:r>
              <a:rPr lang="en-US" dirty="0">
                <a:solidFill>
                  <a:schemeClr val="accent2">
                    <a:lumMod val="75000"/>
                  </a:schemeClr>
                </a:solidFill>
              </a:rPr>
              <a:t>ARKANSAS HERITAGE GRANT PROGRAM WORKSHOP</a:t>
            </a:r>
            <a:br>
              <a:rPr lang="en-US" dirty="0">
                <a:solidFill>
                  <a:schemeClr val="accent2">
                    <a:lumMod val="75000"/>
                  </a:schemeClr>
                </a:solidFill>
              </a:rPr>
            </a:br>
            <a:r>
              <a:rPr lang="en-US" dirty="0"/>
              <a:t/>
            </a:r>
            <a:br>
              <a:rPr lang="en-US" dirty="0"/>
            </a:br>
            <a:r>
              <a:rPr lang="en-US" dirty="0"/>
              <a:t>	</a:t>
            </a:r>
            <a:r>
              <a:rPr lang="en-US" sz="2000" dirty="0"/>
              <a:t/>
            </a:r>
            <a:br>
              <a:rPr lang="en-US" sz="2000" dirty="0"/>
            </a:br>
            <a:r>
              <a:rPr lang="en-US" sz="2000" dirty="0"/>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
        <p:nvSpPr>
          <p:cNvPr id="2" name="Rectangle 1"/>
          <p:cNvSpPr/>
          <p:nvPr/>
        </p:nvSpPr>
        <p:spPr>
          <a:xfrm>
            <a:off x="945573" y="1600200"/>
            <a:ext cx="10390909" cy="6247864"/>
          </a:xfrm>
          <a:prstGeom prst="rect">
            <a:avLst/>
          </a:prstGeom>
        </p:spPr>
        <p:txBody>
          <a:bodyPr wrap="square">
            <a:spAutoFit/>
          </a:bodyPr>
          <a:lstStyle/>
          <a:p>
            <a:r>
              <a:rPr lang="en-US" sz="3600" dirty="0">
                <a:solidFill>
                  <a:srgbClr val="00B0F0"/>
                </a:solidFill>
              </a:rPr>
              <a:t>What if I have questions?</a:t>
            </a:r>
          </a:p>
          <a:p>
            <a:endParaRPr lang="en-US" sz="3600" dirty="0">
              <a:solidFill>
                <a:srgbClr val="00B0F0"/>
              </a:solidFill>
            </a:endParaRPr>
          </a:p>
          <a:p>
            <a:r>
              <a:rPr lang="en-US" sz="2400" b="1" dirty="0">
                <a:solidFill>
                  <a:srgbClr val="00B0F0"/>
                </a:solidFill>
              </a:rPr>
              <a:t>First</a:t>
            </a:r>
            <a:r>
              <a:rPr lang="en-US" sz="2400" b="1" dirty="0">
                <a:solidFill>
                  <a:srgbClr val="002060"/>
                </a:solidFill>
              </a:rPr>
              <a:t>-</a:t>
            </a:r>
            <a:r>
              <a:rPr lang="en-US" sz="2400" dirty="0">
                <a:solidFill>
                  <a:srgbClr val="002060"/>
                </a:solidFill>
              </a:rPr>
              <a:t> Read the guidelines and review the information provided.</a:t>
            </a:r>
          </a:p>
          <a:p>
            <a:endParaRPr lang="en-US" sz="2400" dirty="0">
              <a:solidFill>
                <a:srgbClr val="002060"/>
              </a:solidFill>
            </a:endParaRPr>
          </a:p>
          <a:p>
            <a:r>
              <a:rPr lang="en-US" sz="2400" b="1" dirty="0">
                <a:solidFill>
                  <a:srgbClr val="00B0F0"/>
                </a:solidFill>
              </a:rPr>
              <a:t>Second</a:t>
            </a:r>
            <a:r>
              <a:rPr lang="en-US" sz="2400" b="1" dirty="0">
                <a:solidFill>
                  <a:srgbClr val="002060"/>
                </a:solidFill>
              </a:rPr>
              <a:t>- Email question to Debra.Fithen@Arkansas.gov</a:t>
            </a:r>
          </a:p>
          <a:p>
            <a:r>
              <a:rPr lang="en-US" sz="2400" dirty="0">
                <a:solidFill>
                  <a:srgbClr val="002060"/>
                </a:solidFill>
              </a:rPr>
              <a:t>	</a:t>
            </a:r>
          </a:p>
          <a:p>
            <a:pPr marL="342900" indent="-342900">
              <a:buFont typeface="Wingdings" panose="05000000000000000000" pitchFamily="2" charset="2"/>
              <a:buChar char="q"/>
            </a:pPr>
            <a:r>
              <a:rPr lang="en-US" sz="2400" dirty="0">
                <a:solidFill>
                  <a:srgbClr val="002060"/>
                </a:solidFill>
              </a:rPr>
              <a:t>		Email is the most </a:t>
            </a:r>
            <a:r>
              <a:rPr lang="en-US" sz="2400" dirty="0">
                <a:solidFill>
                  <a:schemeClr val="tx1">
                    <a:lumMod val="95000"/>
                    <a:lumOff val="5000"/>
                  </a:schemeClr>
                </a:solidFill>
              </a:rPr>
              <a:t>efficient</a:t>
            </a:r>
            <a:r>
              <a:rPr lang="en-US" sz="2800" dirty="0">
                <a:solidFill>
                  <a:schemeClr val="accent1">
                    <a:lumMod val="75000"/>
                  </a:schemeClr>
                </a:solidFill>
              </a:rPr>
              <a:t> </a:t>
            </a:r>
            <a:r>
              <a:rPr lang="en-US" sz="2400" dirty="0">
                <a:solidFill>
                  <a:srgbClr val="002060"/>
                </a:solidFill>
              </a:rPr>
              <a:t>way to ask a question </a:t>
            </a:r>
          </a:p>
          <a:p>
            <a:r>
              <a:rPr lang="en-US" sz="2400" dirty="0">
                <a:solidFill>
                  <a:srgbClr val="002060"/>
                </a:solidFill>
              </a:rPr>
              <a:t>		about Arkansas Heritage Grant Program.</a:t>
            </a:r>
          </a:p>
          <a:p>
            <a:r>
              <a:rPr lang="en-US" sz="2400" dirty="0">
                <a:solidFill>
                  <a:srgbClr val="002060"/>
                </a:solidFill>
              </a:rPr>
              <a:t>	</a:t>
            </a:r>
          </a:p>
          <a:p>
            <a:pPr marL="342900" indent="-342900">
              <a:buFont typeface="Wingdings" panose="05000000000000000000" pitchFamily="2" charset="2"/>
              <a:buChar char="q"/>
            </a:pPr>
            <a:endParaRPr lang="en-US" sz="2400" dirty="0">
              <a:solidFill>
                <a:srgbClr val="002060"/>
              </a:solidFill>
            </a:endParaRPr>
          </a:p>
          <a:p>
            <a:pPr marL="342900" indent="-342900"/>
            <a:endParaRPr lang="en-US" sz="2400" dirty="0">
              <a:solidFill>
                <a:srgbClr val="002060"/>
              </a:solidFill>
            </a:endParaRPr>
          </a:p>
          <a:p>
            <a:endParaRPr lang="en-US" dirty="0">
              <a:solidFill>
                <a:srgbClr val="002060"/>
              </a:solidFill>
            </a:endParaRPr>
          </a:p>
          <a:p>
            <a:endParaRPr lang="en-US" dirty="0">
              <a:solidFill>
                <a:srgbClr val="002060"/>
              </a:solidFill>
            </a:endParaRPr>
          </a:p>
          <a:p>
            <a:endParaRPr lang="en-US" dirty="0">
              <a:solidFill>
                <a:srgbClr val="002060"/>
              </a:solidFill>
            </a:endParaRPr>
          </a:p>
          <a:p>
            <a:endParaRPr lang="en-US" dirty="0">
              <a:solidFill>
                <a:srgbClr val="002060"/>
              </a:solidFill>
            </a:endParaRPr>
          </a:p>
          <a:p>
            <a:endParaRPr lang="en-US" dirty="0"/>
          </a:p>
          <a:p>
            <a:endParaRPr lang="en-US" dirty="0"/>
          </a:p>
        </p:txBody>
      </p:sp>
    </p:spTree>
    <p:extLst>
      <p:ext uri="{BB962C8B-B14F-4D97-AF65-F5344CB8AC3E}">
        <p14:creationId xmlns="" xmlns:p14="http://schemas.microsoft.com/office/powerpoint/2010/main" val="869043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61836" y="295543"/>
            <a:ext cx="9663264" cy="990600"/>
          </a:xfrm>
        </p:spPr>
        <p:txBody>
          <a:bodyPr>
            <a:normAutofit fontScale="90000"/>
          </a:bodyPr>
          <a:lstStyle/>
          <a:p>
            <a:r>
              <a:rPr lang="en-US" dirty="0">
                <a:solidFill>
                  <a:schemeClr val="accent2">
                    <a:lumMod val="75000"/>
                  </a:schemeClr>
                </a:solidFill>
              </a:rPr>
              <a:t>ARKANSAS HERITAGE GRANT PROGRAM </a:t>
            </a:r>
            <a:r>
              <a:rPr lang="en-US" dirty="0"/>
              <a:t/>
            </a:r>
            <a:br>
              <a:rPr lang="en-US" dirty="0"/>
            </a:br>
            <a:r>
              <a:rPr lang="en-US" dirty="0"/>
              <a:t>	</a:t>
            </a:r>
            <a:r>
              <a:rPr lang="en-US" sz="2000" dirty="0"/>
              <a:t/>
            </a:r>
            <a:br>
              <a:rPr lang="en-US" sz="2000" dirty="0"/>
            </a:br>
            <a:r>
              <a:rPr lang="en-US" sz="2000" dirty="0"/>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
        <p:nvSpPr>
          <p:cNvPr id="2" name="Rectangle 1"/>
          <p:cNvSpPr/>
          <p:nvPr/>
        </p:nvSpPr>
        <p:spPr>
          <a:xfrm>
            <a:off x="945573" y="1600200"/>
            <a:ext cx="10390909" cy="6001643"/>
          </a:xfrm>
          <a:prstGeom prst="rect">
            <a:avLst/>
          </a:prstGeom>
        </p:spPr>
        <p:txBody>
          <a:bodyPr wrap="square">
            <a:spAutoFit/>
          </a:bodyPr>
          <a:lstStyle/>
          <a:p>
            <a:r>
              <a:rPr lang="en-US" sz="3600" dirty="0">
                <a:solidFill>
                  <a:srgbClr val="00B0F0"/>
                </a:solidFill>
              </a:rPr>
              <a:t>Part 2- What if I have questions?</a:t>
            </a:r>
          </a:p>
          <a:p>
            <a:endParaRPr lang="en-US" dirty="0">
              <a:solidFill>
                <a:srgbClr val="002060"/>
              </a:solidFill>
            </a:endParaRPr>
          </a:p>
          <a:p>
            <a:pPr marL="285750" indent="-285750">
              <a:buFont typeface="Wingdings" panose="05000000000000000000" pitchFamily="2" charset="2"/>
              <a:buChar char="q"/>
            </a:pPr>
            <a:r>
              <a:rPr lang="en-US" sz="2400" b="1" dirty="0">
                <a:solidFill>
                  <a:srgbClr val="002060"/>
                </a:solidFill>
              </a:rPr>
              <a:t>What information should be in the Email?</a:t>
            </a:r>
          </a:p>
          <a:p>
            <a:pPr marL="285750" indent="-285750">
              <a:buFont typeface="Wingdings" panose="05000000000000000000" pitchFamily="2" charset="2"/>
              <a:buChar char="v"/>
            </a:pPr>
            <a:r>
              <a:rPr lang="en-US" sz="2400" dirty="0">
                <a:solidFill>
                  <a:srgbClr val="002060"/>
                </a:solidFill>
              </a:rPr>
              <a:t>	Subject Line</a:t>
            </a:r>
          </a:p>
          <a:p>
            <a:r>
              <a:rPr lang="en-US" sz="2400" dirty="0">
                <a:solidFill>
                  <a:srgbClr val="002060"/>
                </a:solidFill>
              </a:rPr>
              <a:t>		Heritage Grant- </a:t>
            </a:r>
            <a:r>
              <a:rPr lang="en-US" sz="2400" dirty="0">
                <a:solidFill>
                  <a:srgbClr val="00B0F0"/>
                </a:solidFill>
              </a:rPr>
              <a:t>Name of Organization- </a:t>
            </a:r>
            <a:r>
              <a:rPr lang="en-US" sz="2400" dirty="0">
                <a:solidFill>
                  <a:srgbClr val="002060"/>
                </a:solidFill>
              </a:rPr>
              <a:t>Project Title if known</a:t>
            </a:r>
          </a:p>
          <a:p>
            <a:pPr marL="285750" indent="-285750">
              <a:buFont typeface="Wingdings" panose="05000000000000000000" pitchFamily="2" charset="2"/>
              <a:buChar char="v"/>
            </a:pPr>
            <a:endParaRPr lang="en-US" sz="2400" dirty="0">
              <a:solidFill>
                <a:srgbClr val="002060"/>
              </a:solidFill>
            </a:endParaRPr>
          </a:p>
          <a:p>
            <a:pPr marL="285750" indent="-285750">
              <a:buFont typeface="Wingdings" panose="05000000000000000000" pitchFamily="2" charset="2"/>
              <a:buChar char="v"/>
            </a:pPr>
            <a:r>
              <a:rPr lang="en-US" sz="2400" dirty="0">
                <a:solidFill>
                  <a:srgbClr val="002060"/>
                </a:solidFill>
              </a:rPr>
              <a:t>	Content- Explain what you need.</a:t>
            </a:r>
          </a:p>
          <a:p>
            <a:pPr marL="285750" indent="-285750">
              <a:buFont typeface="Wingdings" panose="05000000000000000000" pitchFamily="2" charset="2"/>
              <a:buChar char="v"/>
            </a:pPr>
            <a:endParaRPr lang="en-US" sz="2400" dirty="0">
              <a:solidFill>
                <a:srgbClr val="002060"/>
              </a:solidFill>
            </a:endParaRPr>
          </a:p>
          <a:p>
            <a:pPr marL="285750" indent="-285750">
              <a:buFont typeface="Wingdings" panose="05000000000000000000" pitchFamily="2" charset="2"/>
              <a:buChar char="q"/>
            </a:pPr>
            <a:r>
              <a:rPr lang="en-US" sz="2400" b="1" dirty="0">
                <a:solidFill>
                  <a:srgbClr val="002060"/>
                </a:solidFill>
              </a:rPr>
              <a:t>When will my question be answered? Allow at least 1 business day for a response.  If you have not received a response within 2 business days, resend your email.</a:t>
            </a:r>
          </a:p>
          <a:p>
            <a:pPr marL="285750" indent="-285750">
              <a:buFont typeface="Wingdings" panose="05000000000000000000" pitchFamily="2" charset="2"/>
              <a:buChar char="q"/>
            </a:pPr>
            <a:endParaRPr lang="en-US" sz="2400" b="1" dirty="0">
              <a:solidFill>
                <a:srgbClr val="002060"/>
              </a:solidFill>
            </a:endParaRPr>
          </a:p>
          <a:p>
            <a:endParaRPr lang="en-US" dirty="0">
              <a:solidFill>
                <a:srgbClr val="002060"/>
              </a:solidFill>
            </a:endParaRPr>
          </a:p>
          <a:p>
            <a:endParaRPr lang="en-US" dirty="0">
              <a:solidFill>
                <a:srgbClr val="002060"/>
              </a:solidFill>
            </a:endParaRPr>
          </a:p>
          <a:p>
            <a:endParaRPr lang="en-US" dirty="0">
              <a:solidFill>
                <a:srgbClr val="002060"/>
              </a:solidFill>
            </a:endParaRPr>
          </a:p>
          <a:p>
            <a:endParaRPr lang="en-US" dirty="0"/>
          </a:p>
          <a:p>
            <a:endParaRPr lang="en-US" dirty="0"/>
          </a:p>
        </p:txBody>
      </p:sp>
    </p:spTree>
    <p:extLst>
      <p:ext uri="{BB962C8B-B14F-4D97-AF65-F5344CB8AC3E}">
        <p14:creationId xmlns="" xmlns:p14="http://schemas.microsoft.com/office/powerpoint/2010/main" val="2744292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4" y="609600"/>
            <a:ext cx="9774766" cy="990600"/>
          </a:xfrm>
        </p:spPr>
        <p:txBody>
          <a:bodyPr>
            <a:normAutofit fontScale="90000"/>
          </a:bodyPr>
          <a:lstStyle/>
          <a:p>
            <a:pPr algn="ctr"/>
            <a:r>
              <a:rPr lang="en-US" dirty="0">
                <a:solidFill>
                  <a:schemeClr val="accent2">
                    <a:lumMod val="75000"/>
                  </a:schemeClr>
                </a:solidFill>
              </a:rPr>
              <a:t>ARKANSAS HERITAGE GRANT PROGRAM</a:t>
            </a:r>
            <a:br>
              <a:rPr lang="en-US" dirty="0">
                <a:solidFill>
                  <a:schemeClr val="accent2">
                    <a:lumMod val="75000"/>
                  </a:schemeClr>
                </a:solidFill>
              </a:rPr>
            </a:br>
            <a:r>
              <a:rPr lang="en-US" dirty="0"/>
              <a:t/>
            </a:r>
            <a:br>
              <a:rPr lang="en-US" dirty="0"/>
            </a:br>
            <a:r>
              <a:rPr lang="en-US" dirty="0"/>
              <a:t>	</a:t>
            </a:r>
            <a:r>
              <a:rPr lang="en-US" sz="3100" dirty="0">
                <a:solidFill>
                  <a:srgbClr val="002060"/>
                </a:solidFill>
              </a:rPr>
              <a:t>What questions will evaluators ask about my proposal?</a:t>
            </a:r>
            <a:br>
              <a:rPr lang="en-US" sz="3100" dirty="0">
                <a:solidFill>
                  <a:srgbClr val="002060"/>
                </a:solidFill>
              </a:rPr>
            </a:br>
            <a:r>
              <a:rPr lang="en-US" sz="3100" dirty="0">
                <a:solidFill>
                  <a:srgbClr val="002060"/>
                </a:solidFill>
              </a:rPr>
              <a:t>Part 1.</a:t>
            </a:r>
            <a:r>
              <a:rPr lang="en-US" dirty="0">
                <a:solidFill>
                  <a:srgbClr val="002060"/>
                </a:solidFill>
              </a:rPr>
              <a:t/>
            </a:r>
            <a:br>
              <a:rPr lang="en-US" dirty="0">
                <a:solidFill>
                  <a:srgbClr val="002060"/>
                </a:solidFill>
              </a:rPr>
            </a:br>
            <a:r>
              <a:rPr lang="en-US" dirty="0">
                <a:solidFill>
                  <a:srgbClr val="002060"/>
                </a:solidFill>
              </a:rPr>
              <a:t/>
            </a:r>
            <a:br>
              <a:rPr lang="en-US" dirty="0">
                <a:solidFill>
                  <a:srgbClr val="002060"/>
                </a:solidFill>
              </a:rPr>
            </a:br>
            <a:r>
              <a:rPr lang="en-US" dirty="0">
                <a:solidFill>
                  <a:srgbClr val="002060"/>
                </a:solidFill>
              </a:rPr>
              <a:t/>
            </a:r>
            <a:br>
              <a:rPr lang="en-US"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
        <p:nvSpPr>
          <p:cNvPr id="2" name="TextBox 1"/>
          <p:cNvSpPr txBox="1"/>
          <p:nvPr/>
        </p:nvSpPr>
        <p:spPr>
          <a:xfrm>
            <a:off x="2067791" y="2566555"/>
            <a:ext cx="7024254" cy="5355312"/>
          </a:xfrm>
          <a:prstGeom prst="rect">
            <a:avLst/>
          </a:prstGeom>
          <a:noFill/>
        </p:spPr>
        <p:txBody>
          <a:bodyPr wrap="square" rtlCol="0">
            <a:spAutoFit/>
          </a:bodyPr>
          <a:lstStyle/>
          <a:p>
            <a:r>
              <a:rPr lang="en-US" dirty="0"/>
              <a:t>Does this project promote education, awareness and enjoyment of Arkansas Heritage?</a:t>
            </a:r>
          </a:p>
          <a:p>
            <a:endParaRPr lang="en-US" dirty="0"/>
          </a:p>
          <a:p>
            <a:r>
              <a:rPr lang="en-US" dirty="0"/>
              <a:t>Does the scope of this project appear to be reasonable with achievable goals and outcomes?</a:t>
            </a:r>
          </a:p>
          <a:p>
            <a:endParaRPr lang="en-US" dirty="0"/>
          </a:p>
          <a:p>
            <a:r>
              <a:rPr lang="en-US" dirty="0"/>
              <a:t>Does this project reflect collaboration and cooperation among community organizations?</a:t>
            </a:r>
          </a:p>
          <a:p>
            <a:endParaRPr lang="en-US" dirty="0"/>
          </a:p>
          <a:p>
            <a:r>
              <a:rPr lang="en-US" dirty="0"/>
              <a:t>Does this project appear to appeal to a diverse audience?</a:t>
            </a:r>
          </a:p>
          <a:p>
            <a:endParaRPr lang="en-US" dirty="0"/>
          </a:p>
          <a:p>
            <a:r>
              <a:rPr lang="en-US" dirty="0"/>
              <a:t>Does the project timeline appear reasonable and reflect an ongoing or lasting component?</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 xmlns:p14="http://schemas.microsoft.com/office/powerpoint/2010/main" val="3518606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4" y="609600"/>
            <a:ext cx="9774766" cy="990600"/>
          </a:xfrm>
        </p:spPr>
        <p:txBody>
          <a:bodyPr>
            <a:normAutofit fontScale="90000"/>
          </a:bodyPr>
          <a:lstStyle/>
          <a:p>
            <a:pPr algn="ctr"/>
            <a:r>
              <a:rPr lang="en-US" dirty="0">
                <a:solidFill>
                  <a:schemeClr val="accent2">
                    <a:lumMod val="75000"/>
                  </a:schemeClr>
                </a:solidFill>
              </a:rPr>
              <a:t>ARKANSAS HERITAGE GRANT PROGRAM</a:t>
            </a:r>
            <a:br>
              <a:rPr lang="en-US" dirty="0">
                <a:solidFill>
                  <a:schemeClr val="accent2">
                    <a:lumMod val="75000"/>
                  </a:schemeClr>
                </a:solidFill>
              </a:rPr>
            </a:br>
            <a:r>
              <a:rPr lang="en-US" dirty="0"/>
              <a:t/>
            </a:r>
            <a:br>
              <a:rPr lang="en-US" dirty="0"/>
            </a:br>
            <a:r>
              <a:rPr lang="en-US" dirty="0"/>
              <a:t>	</a:t>
            </a:r>
            <a:r>
              <a:rPr lang="en-US" sz="3100" dirty="0">
                <a:solidFill>
                  <a:srgbClr val="002060"/>
                </a:solidFill>
              </a:rPr>
              <a:t>What questions will evaluators ask about my proposal?- Part 2.</a:t>
            </a:r>
            <a:r>
              <a:rPr lang="en-US" sz="1800" dirty="0">
                <a:solidFill>
                  <a:srgbClr val="002060"/>
                </a:solidFill>
              </a:rPr>
              <a:t/>
            </a:r>
            <a:br>
              <a:rPr lang="en-US" sz="1800" dirty="0">
                <a:solidFill>
                  <a:srgbClr val="002060"/>
                </a:solidFill>
              </a:rPr>
            </a:br>
            <a:r>
              <a:rPr lang="en-US" sz="2000" dirty="0">
                <a:solidFill>
                  <a:srgbClr val="002060"/>
                </a:solidFill>
              </a:rPr>
              <a:t>	</a:t>
            </a:r>
            <a:r>
              <a:rPr lang="en-US" dirty="0">
                <a:solidFill>
                  <a:srgbClr val="002060"/>
                </a:solidFill>
              </a:rPr>
              <a:t/>
            </a:r>
            <a:br>
              <a:rPr lang="en-US" dirty="0">
                <a:solidFill>
                  <a:srgbClr val="002060"/>
                </a:solidFill>
              </a:rPr>
            </a:br>
            <a:r>
              <a:rPr lang="en-US" dirty="0">
                <a:solidFill>
                  <a:srgbClr val="002060"/>
                </a:solidFill>
              </a:rPr>
              <a:t/>
            </a:r>
            <a:br>
              <a:rPr lang="en-US" dirty="0">
                <a:solidFill>
                  <a:srgbClr val="002060"/>
                </a:solidFill>
              </a:rPr>
            </a:br>
            <a:r>
              <a:rPr lang="en-US" dirty="0">
                <a:solidFill>
                  <a:srgbClr val="002060"/>
                </a:solidFill>
              </a:rPr>
              <a:t/>
            </a:r>
            <a:br>
              <a:rPr lang="en-US"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
        <p:nvSpPr>
          <p:cNvPr id="2" name="TextBox 1"/>
          <p:cNvSpPr txBox="1"/>
          <p:nvPr/>
        </p:nvSpPr>
        <p:spPr>
          <a:xfrm>
            <a:off x="2067791" y="2566555"/>
            <a:ext cx="7024254" cy="3693319"/>
          </a:xfrm>
          <a:prstGeom prst="rect">
            <a:avLst/>
          </a:prstGeom>
          <a:noFill/>
        </p:spPr>
        <p:txBody>
          <a:bodyPr wrap="square" rtlCol="0">
            <a:spAutoFit/>
          </a:bodyPr>
          <a:lstStyle/>
          <a:p>
            <a:r>
              <a:rPr lang="en-US" dirty="0"/>
              <a:t>Does this project have an economic impact locally, regionally or statewide?</a:t>
            </a:r>
          </a:p>
          <a:p>
            <a:endParaRPr lang="en-US" dirty="0"/>
          </a:p>
          <a:p>
            <a:r>
              <a:rPr lang="en-US" dirty="0"/>
              <a:t>To what degree does the project described in this application promote awareness about the Department of Arkansas Heritage and enjoyment of Arkansas Heritage?</a:t>
            </a:r>
          </a:p>
          <a:p>
            <a:endParaRPr lang="en-US" dirty="0"/>
          </a:p>
          <a:p>
            <a:r>
              <a:rPr lang="en-US" dirty="0"/>
              <a:t>Does the budget appear to reflect the requirements of the project?</a:t>
            </a:r>
          </a:p>
          <a:p>
            <a:endParaRPr lang="en-US" dirty="0"/>
          </a:p>
          <a:p>
            <a:r>
              <a:rPr lang="en-US" dirty="0"/>
              <a:t>Is this a good use of very limited resources/ grant funds?</a:t>
            </a:r>
          </a:p>
          <a:p>
            <a:endParaRPr lang="en-US" dirty="0"/>
          </a:p>
          <a:p>
            <a:endParaRPr lang="en-US" dirty="0"/>
          </a:p>
        </p:txBody>
      </p:sp>
    </p:spTree>
    <p:extLst>
      <p:ext uri="{BB962C8B-B14F-4D97-AF65-F5344CB8AC3E}">
        <p14:creationId xmlns="" xmlns:p14="http://schemas.microsoft.com/office/powerpoint/2010/main" val="11291748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4" y="609600"/>
            <a:ext cx="9774766" cy="990600"/>
          </a:xfrm>
        </p:spPr>
        <p:txBody>
          <a:bodyPr>
            <a:normAutofit fontScale="90000"/>
          </a:bodyPr>
          <a:lstStyle/>
          <a:p>
            <a:r>
              <a:rPr lang="en-US" dirty="0">
                <a:solidFill>
                  <a:schemeClr val="accent2">
                    <a:lumMod val="75000"/>
                  </a:schemeClr>
                </a:solidFill>
              </a:rPr>
              <a:t>ARKANSAS HERITAGE GRANT PROGRAM</a:t>
            </a:r>
            <a:br>
              <a:rPr lang="en-US" dirty="0">
                <a:solidFill>
                  <a:schemeClr val="accent2">
                    <a:lumMod val="75000"/>
                  </a:schemeClr>
                </a:solidFill>
              </a:rPr>
            </a:br>
            <a:r>
              <a:rPr lang="en-US" dirty="0"/>
              <a:t/>
            </a:r>
            <a:br>
              <a:rPr lang="en-US" dirty="0"/>
            </a:br>
            <a:r>
              <a:rPr lang="en-US" dirty="0"/>
              <a:t>	</a:t>
            </a:r>
            <a:r>
              <a:rPr lang="en-US" dirty="0">
                <a:solidFill>
                  <a:srgbClr val="002060"/>
                </a:solidFill>
              </a:rPr>
              <a:t>Application Process</a:t>
            </a:r>
            <a:br>
              <a:rPr lang="en-US" dirty="0">
                <a:solidFill>
                  <a:srgbClr val="002060"/>
                </a:solidFill>
              </a:rPr>
            </a:br>
            <a:r>
              <a:rPr lang="en-US" dirty="0">
                <a:solidFill>
                  <a:srgbClr val="002060"/>
                </a:solidFill>
              </a:rPr>
              <a:t/>
            </a:r>
            <a:br>
              <a:rPr lang="en-US" dirty="0">
                <a:solidFill>
                  <a:srgbClr val="002060"/>
                </a:solidFill>
              </a:rPr>
            </a:br>
            <a:r>
              <a:rPr lang="en-US" dirty="0">
                <a:solidFill>
                  <a:srgbClr val="002060"/>
                </a:solidFill>
              </a:rPr>
              <a:t/>
            </a:r>
            <a:br>
              <a:rPr lang="en-US" dirty="0">
                <a:solidFill>
                  <a:srgbClr val="002060"/>
                </a:solidFill>
              </a:rPr>
            </a:br>
            <a:r>
              <a:rPr lang="en-US" dirty="0">
                <a:solidFill>
                  <a:srgbClr val="002060"/>
                </a:solidFill>
              </a:rPr>
              <a:t/>
            </a:r>
            <a:br>
              <a:rPr lang="en-US" dirty="0">
                <a:solidFill>
                  <a:srgbClr val="002060"/>
                </a:solidFill>
              </a:rPr>
            </a:br>
            <a:r>
              <a:rPr lang="en-US" dirty="0">
                <a:solidFill>
                  <a:srgbClr val="002060"/>
                </a:solidFill>
              </a:rPr>
              <a:t/>
            </a:r>
            <a:br>
              <a:rPr lang="en-US"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
        <p:nvSpPr>
          <p:cNvPr id="2" name="TextBox 1"/>
          <p:cNvSpPr txBox="1"/>
          <p:nvPr/>
        </p:nvSpPr>
        <p:spPr>
          <a:xfrm>
            <a:off x="800100" y="2566555"/>
            <a:ext cx="9652000" cy="4801314"/>
          </a:xfrm>
          <a:prstGeom prst="rect">
            <a:avLst/>
          </a:prstGeom>
          <a:noFill/>
        </p:spPr>
        <p:txBody>
          <a:bodyPr wrap="square" rtlCol="0">
            <a:spAutoFit/>
          </a:bodyPr>
          <a:lstStyle/>
          <a:p>
            <a:r>
              <a:rPr lang="en-US" dirty="0"/>
              <a:t>Complete applications must be submitted online by the </a:t>
            </a:r>
            <a:r>
              <a:rPr lang="en-US" dirty="0" smtClean="0"/>
              <a:t>deadline posted on the website.</a:t>
            </a:r>
            <a:endParaRPr lang="en-US" dirty="0"/>
          </a:p>
          <a:p>
            <a:r>
              <a:rPr lang="en-US" b="1" dirty="0"/>
              <a:t>1) </a:t>
            </a:r>
            <a:r>
              <a:rPr lang="en-US" b="1" dirty="0">
                <a:hlinkClick r:id="rId3"/>
              </a:rPr>
              <a:t>CLICK HERE</a:t>
            </a:r>
            <a:r>
              <a:rPr lang="en-US" b="1" dirty="0"/>
              <a:t> TO LOG ON </a:t>
            </a:r>
            <a:endParaRPr lang="en-US" dirty="0"/>
          </a:p>
          <a:p>
            <a:r>
              <a:rPr lang="en-US" dirty="0"/>
              <a:t>If you have</a:t>
            </a:r>
            <a:r>
              <a:rPr lang="en-US" b="1" dirty="0"/>
              <a:t> previously</a:t>
            </a:r>
            <a:r>
              <a:rPr lang="en-US" dirty="0"/>
              <a:t> created an online account with Department of Arkansas Heritage for a grant through one of the resource divisions (Arkansas Historic Preservation Program/AHPP, Main Street Arkansas, Arkansas Arts Council/AAC, or Arkansas State Archives/ASA), do </a:t>
            </a:r>
            <a:r>
              <a:rPr lang="en-US" b="1" dirty="0"/>
              <a:t>NOT</a:t>
            </a:r>
            <a:r>
              <a:rPr lang="en-US" dirty="0"/>
              <a:t> create a new one.</a:t>
            </a:r>
          </a:p>
          <a:p>
            <a:r>
              <a:rPr lang="en-US" b="1" dirty="0"/>
              <a:t>2) </a:t>
            </a:r>
            <a:r>
              <a:rPr lang="en-US" dirty="0"/>
              <a:t>Once you have completed the LOGON process, you will enter the </a:t>
            </a:r>
            <a:r>
              <a:rPr lang="en-US" b="1" dirty="0"/>
              <a:t>ACCESS CODE:</a:t>
            </a:r>
            <a:r>
              <a:rPr lang="en-US" dirty="0"/>
              <a:t> </a:t>
            </a:r>
            <a:r>
              <a:rPr lang="en-US" b="1" dirty="0" err="1"/>
              <a:t>NewHG</a:t>
            </a:r>
            <a:endParaRPr lang="en-US" dirty="0"/>
          </a:p>
          <a:p>
            <a:r>
              <a:rPr lang="en-US" b="1" dirty="0"/>
              <a:t>3)</a:t>
            </a:r>
            <a:r>
              <a:rPr lang="en-US" dirty="0"/>
              <a:t> After you enter the Access Code, scroll down to the bottom of the page and click the blue</a:t>
            </a:r>
            <a:r>
              <a:rPr lang="en-US" dirty="0">
                <a:solidFill>
                  <a:srgbClr val="00B0F0"/>
                </a:solidFill>
              </a:rPr>
              <a:t> APPLY </a:t>
            </a:r>
            <a:r>
              <a:rPr lang="en-US" dirty="0"/>
              <a:t>button.</a:t>
            </a:r>
          </a:p>
          <a:p>
            <a:r>
              <a:rPr lang="en-US" dirty="0"/>
              <a:t>When submitting an online application, an eligible organization must include all application information requested and submit the complete application package by the grant application deadline. </a:t>
            </a:r>
            <a:r>
              <a:rPr lang="en-US" dirty="0">
                <a:solidFill>
                  <a:srgbClr val="00B0F0"/>
                </a:solidFill>
              </a:rPr>
              <a:t>Only ONE </a:t>
            </a:r>
            <a:r>
              <a:rPr lang="en-US" dirty="0"/>
              <a:t>Arkansas Heritage Grant will be made to any one organization during a given grant year. Grant recipients </a:t>
            </a:r>
            <a:r>
              <a:rPr lang="en-US" b="1" dirty="0">
                <a:solidFill>
                  <a:srgbClr val="00B0F0"/>
                </a:solidFill>
              </a:rPr>
              <a:t>may</a:t>
            </a:r>
            <a:r>
              <a:rPr lang="en-US" dirty="0"/>
              <a:t> be required to participate in an orientation program prior to receipt of award as specified by the Department of Arkansas Heritage.</a:t>
            </a:r>
          </a:p>
          <a:p>
            <a:r>
              <a:rPr lang="en-US" dirty="0"/>
              <a:t/>
            </a:r>
            <a:br>
              <a:rPr lang="en-US" dirty="0"/>
            </a:br>
            <a:endParaRPr lang="en-US" dirty="0"/>
          </a:p>
        </p:txBody>
      </p:sp>
    </p:spTree>
    <p:extLst>
      <p:ext uri="{BB962C8B-B14F-4D97-AF65-F5344CB8AC3E}">
        <p14:creationId xmlns="" xmlns:p14="http://schemas.microsoft.com/office/powerpoint/2010/main" val="12770246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61836" y="295543"/>
            <a:ext cx="9663264" cy="990600"/>
          </a:xfrm>
        </p:spPr>
        <p:txBody>
          <a:bodyPr>
            <a:normAutofit fontScale="90000"/>
          </a:bodyPr>
          <a:lstStyle/>
          <a:p>
            <a:r>
              <a:rPr lang="en-US" dirty="0">
                <a:solidFill>
                  <a:schemeClr val="accent2">
                    <a:lumMod val="75000"/>
                  </a:schemeClr>
                </a:solidFill>
              </a:rPr>
              <a:t>ARKANSAS HERITAGE GRANT PROGRAM WORKSHOP</a:t>
            </a:r>
            <a:br>
              <a:rPr lang="en-US" dirty="0">
                <a:solidFill>
                  <a:schemeClr val="accent2">
                    <a:lumMod val="75000"/>
                  </a:schemeClr>
                </a:solidFill>
              </a:rPr>
            </a:br>
            <a:r>
              <a:rPr lang="en-US" dirty="0"/>
              <a:t/>
            </a:r>
            <a:br>
              <a:rPr lang="en-US" dirty="0"/>
            </a:br>
            <a:r>
              <a:rPr lang="en-US" dirty="0"/>
              <a:t>	</a:t>
            </a:r>
            <a:r>
              <a:rPr lang="en-US" sz="2000" dirty="0"/>
              <a:t/>
            </a:r>
            <a:br>
              <a:rPr lang="en-US" sz="2000" dirty="0"/>
            </a:br>
            <a:r>
              <a:rPr lang="en-US" sz="2000" dirty="0"/>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
        <p:nvSpPr>
          <p:cNvPr id="2" name="Rectangle 1"/>
          <p:cNvSpPr/>
          <p:nvPr/>
        </p:nvSpPr>
        <p:spPr>
          <a:xfrm>
            <a:off x="945573" y="1600200"/>
            <a:ext cx="8198427" cy="4955203"/>
          </a:xfrm>
          <a:prstGeom prst="rect">
            <a:avLst/>
          </a:prstGeom>
        </p:spPr>
        <p:txBody>
          <a:bodyPr wrap="square">
            <a:spAutoFit/>
          </a:bodyPr>
          <a:lstStyle/>
          <a:p>
            <a:r>
              <a:rPr lang="en-US" sz="3600" dirty="0">
                <a:solidFill>
                  <a:srgbClr val="002060"/>
                </a:solidFill>
              </a:rPr>
              <a:t>Part 1.What if we receive an award?</a:t>
            </a:r>
          </a:p>
          <a:p>
            <a:endParaRPr lang="en-US" dirty="0">
              <a:solidFill>
                <a:srgbClr val="002060"/>
              </a:solidFill>
            </a:endParaRPr>
          </a:p>
          <a:p>
            <a:r>
              <a:rPr lang="en-US" dirty="0">
                <a:solidFill>
                  <a:srgbClr val="002060"/>
                </a:solidFill>
              </a:rPr>
              <a:t>	Check email for updates.</a:t>
            </a:r>
          </a:p>
          <a:p>
            <a:endParaRPr lang="en-US" dirty="0">
              <a:solidFill>
                <a:srgbClr val="002060"/>
              </a:solidFill>
            </a:endParaRPr>
          </a:p>
          <a:p>
            <a:r>
              <a:rPr lang="en-US" dirty="0">
                <a:solidFill>
                  <a:srgbClr val="002060"/>
                </a:solidFill>
              </a:rPr>
              <a:t>	Check will be sent to address on W-9.</a:t>
            </a:r>
          </a:p>
          <a:p>
            <a:endParaRPr lang="en-US" dirty="0">
              <a:solidFill>
                <a:srgbClr val="002060"/>
              </a:solidFill>
            </a:endParaRPr>
          </a:p>
          <a:p>
            <a:r>
              <a:rPr lang="en-US" dirty="0">
                <a:solidFill>
                  <a:srgbClr val="002060"/>
                </a:solidFill>
              </a:rPr>
              <a:t>	Keep records for three years</a:t>
            </a:r>
          </a:p>
          <a:p>
            <a:endParaRPr lang="en-US" dirty="0">
              <a:solidFill>
                <a:srgbClr val="002060"/>
              </a:solidFill>
            </a:endParaRPr>
          </a:p>
          <a:p>
            <a:r>
              <a:rPr lang="en-US" dirty="0">
                <a:solidFill>
                  <a:srgbClr val="002060"/>
                </a:solidFill>
              </a:rPr>
              <a:t>	Include in all promotions, publicity, advertising and printed materials:</a:t>
            </a:r>
          </a:p>
          <a:p>
            <a:endParaRPr lang="en-US" dirty="0">
              <a:solidFill>
                <a:srgbClr val="002060"/>
              </a:solidFill>
            </a:endParaRPr>
          </a:p>
          <a:p>
            <a:r>
              <a:rPr lang="en-US" sz="2000" b="1" dirty="0"/>
              <a:t>		“This program was made possible in part by a grant from 			the Division of Arkansas Heritage, funded by your 1/8 cent 		Conservation tax, Amendment 75.“</a:t>
            </a:r>
          </a:p>
          <a:p>
            <a:endParaRPr lang="en-US" sz="2000" b="1" dirty="0"/>
          </a:p>
          <a:p>
            <a:r>
              <a:rPr lang="en-US" sz="2000" b="1" dirty="0"/>
              <a:t>	</a:t>
            </a:r>
            <a:r>
              <a:rPr lang="en-US" dirty="0"/>
              <a:t> </a:t>
            </a:r>
          </a:p>
          <a:p>
            <a:endParaRPr lang="en-US" dirty="0"/>
          </a:p>
        </p:txBody>
      </p:sp>
    </p:spTree>
    <p:extLst>
      <p:ext uri="{BB962C8B-B14F-4D97-AF65-F5344CB8AC3E}">
        <p14:creationId xmlns="" xmlns:p14="http://schemas.microsoft.com/office/powerpoint/2010/main" val="3749176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4" y="609600"/>
            <a:ext cx="9774766" cy="701040"/>
          </a:xfrm>
        </p:spPr>
        <p:txBody>
          <a:bodyPr>
            <a:normAutofit fontScale="90000"/>
          </a:bodyPr>
          <a:lstStyle/>
          <a:p>
            <a:r>
              <a:rPr lang="en-US" sz="2700" dirty="0">
                <a:solidFill>
                  <a:schemeClr val="accent2">
                    <a:lumMod val="75000"/>
                  </a:schemeClr>
                </a:solidFill>
              </a:rPr>
              <a:t>ARKANSAS HERITAGE GRANT PROGRAM</a:t>
            </a:r>
            <a:r>
              <a:rPr lang="en-US" dirty="0">
                <a:solidFill>
                  <a:schemeClr val="accent2">
                    <a:lumMod val="75000"/>
                  </a:schemeClr>
                </a:solidFill>
              </a:rPr>
              <a:t/>
            </a:r>
            <a:br>
              <a:rPr lang="en-US" dirty="0">
                <a:solidFill>
                  <a:schemeClr val="accent2">
                    <a:lumMod val="75000"/>
                  </a:schemeClr>
                </a:solidFill>
              </a:rPr>
            </a:br>
            <a:r>
              <a:rPr lang="en-US" sz="3100" dirty="0"/>
              <a:t/>
            </a:r>
            <a:br>
              <a:rPr lang="en-US" sz="3100" dirty="0"/>
            </a:br>
            <a:r>
              <a:rPr lang="en-US" sz="3100" dirty="0" smtClean="0">
                <a:solidFill>
                  <a:srgbClr val="00B0F0"/>
                </a:solidFill>
              </a:rPr>
              <a:t>Timeline</a:t>
            </a:r>
            <a:br>
              <a:rPr lang="en-US" sz="3100" dirty="0" smtClean="0">
                <a:solidFill>
                  <a:srgbClr val="00B0F0"/>
                </a:solidFill>
              </a:rPr>
            </a:br>
            <a:r>
              <a:rPr lang="en-US" sz="3100" dirty="0">
                <a:solidFill>
                  <a:srgbClr val="00B0F0"/>
                </a:solidFill>
              </a:rPr>
              <a:t/>
            </a:r>
            <a:br>
              <a:rPr lang="en-US" sz="3100" dirty="0">
                <a:solidFill>
                  <a:srgbClr val="00B0F0"/>
                </a:solidFill>
              </a:rPr>
            </a:br>
            <a:r>
              <a:rPr lang="en-US" sz="3100" dirty="0" smtClean="0">
                <a:solidFill>
                  <a:schemeClr val="tx1"/>
                </a:solidFill>
              </a:rPr>
              <a:t>-Application periods open 60 days before stated deadlines posted on website. </a:t>
            </a:r>
            <a:r>
              <a:rPr lang="en-US" sz="3100" dirty="0">
                <a:solidFill>
                  <a:schemeClr val="tx1"/>
                </a:solidFill>
              </a:rPr>
              <a:t/>
            </a:r>
            <a:br>
              <a:rPr lang="en-US" sz="3100" dirty="0">
                <a:solidFill>
                  <a:schemeClr val="tx1"/>
                </a:solidFill>
              </a:rPr>
            </a:br>
            <a:r>
              <a:rPr lang="en-US" sz="3100" dirty="0" smtClean="0">
                <a:solidFill>
                  <a:schemeClr val="tx1"/>
                </a:solidFill>
              </a:rPr>
              <a:t>-Awards are announced</a:t>
            </a:r>
            <a:r>
              <a:rPr lang="en-US" sz="3100" dirty="0">
                <a:solidFill>
                  <a:schemeClr val="tx1"/>
                </a:solidFill>
              </a:rPr>
              <a:t> </a:t>
            </a:r>
            <a:r>
              <a:rPr lang="en-US" sz="3100" dirty="0" smtClean="0">
                <a:solidFill>
                  <a:schemeClr val="tx1"/>
                </a:solidFill>
              </a:rPr>
              <a:t>within 60 days after the deadline.</a:t>
            </a:r>
            <a:r>
              <a:rPr lang="en-US" sz="3100" dirty="0">
                <a:solidFill>
                  <a:schemeClr val="tx1"/>
                </a:solidFill>
              </a:rPr>
              <a:t/>
            </a:r>
            <a:br>
              <a:rPr lang="en-US" sz="3100" dirty="0">
                <a:solidFill>
                  <a:schemeClr val="tx1"/>
                </a:solidFill>
              </a:rPr>
            </a:br>
            <a:r>
              <a:rPr lang="en-US" sz="3100" dirty="0" smtClean="0">
                <a:solidFill>
                  <a:schemeClr val="tx1"/>
                </a:solidFill>
              </a:rPr>
              <a:t>-Award presentations are scheduled the month following announcements.</a:t>
            </a:r>
            <a:br>
              <a:rPr lang="en-US" sz="3100" dirty="0" smtClean="0">
                <a:solidFill>
                  <a:schemeClr val="tx1"/>
                </a:solidFill>
              </a:rPr>
            </a:br>
            <a:r>
              <a:rPr lang="en-US" sz="3100" dirty="0" smtClean="0">
                <a:solidFill>
                  <a:schemeClr val="tx1"/>
                </a:solidFill>
              </a:rPr>
              <a:t>Final </a:t>
            </a:r>
            <a:r>
              <a:rPr lang="en-US" sz="3100" dirty="0">
                <a:solidFill>
                  <a:schemeClr val="tx1"/>
                </a:solidFill>
              </a:rPr>
              <a:t>Reports </a:t>
            </a:r>
            <a:r>
              <a:rPr lang="en-US" sz="3100" dirty="0" smtClean="0">
                <a:solidFill>
                  <a:schemeClr val="tx1"/>
                </a:solidFill>
              </a:rPr>
              <a:t>should be submitted within 12 months of award presentation.</a:t>
            </a:r>
            <a:r>
              <a:rPr lang="en-US" sz="3100" dirty="0">
                <a:solidFill>
                  <a:srgbClr val="002060"/>
                </a:solidFill>
              </a:rPr>
              <a:t/>
            </a:r>
            <a:br>
              <a:rPr lang="en-US" sz="3100" dirty="0">
                <a:solidFill>
                  <a:srgbClr val="002060"/>
                </a:solidFill>
              </a:rPr>
            </a:br>
            <a:r>
              <a:rPr lang="en-US" sz="2000" dirty="0">
                <a:solidFill>
                  <a:srgbClr val="002060"/>
                </a:solidFill>
              </a:rPr>
              <a:t/>
            </a:r>
            <a:br>
              <a:rPr lang="en-US" sz="2000" dirty="0">
                <a:solidFill>
                  <a:srgbClr val="002060"/>
                </a:solidFill>
              </a:rPr>
            </a:br>
            <a:r>
              <a:rPr lang="en-US" sz="1800" dirty="0">
                <a:solidFill>
                  <a:srgbClr val="002060"/>
                </a:solidFill>
              </a:rPr>
              <a:t/>
            </a:r>
            <a:br>
              <a:rPr lang="en-US" sz="1800" dirty="0">
                <a:solidFill>
                  <a:srgbClr val="002060"/>
                </a:solidFill>
              </a:rPr>
            </a:br>
            <a:r>
              <a:rPr lang="en-US" sz="2000" dirty="0">
                <a:solidFill>
                  <a:srgbClr val="002060"/>
                </a:solidFill>
              </a:rPr>
              <a:t>	</a:t>
            </a:r>
            <a:r>
              <a:rPr lang="en-US" sz="2000" dirty="0">
                <a:solidFill>
                  <a:schemeClr val="tx1"/>
                </a:solidFill>
              </a:rPr>
              <a:t/>
            </a:r>
            <a:br>
              <a:rPr lang="en-US" sz="2000" dirty="0">
                <a:solidFill>
                  <a:schemeClr val="tx1"/>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Tree>
    <p:extLst>
      <p:ext uri="{BB962C8B-B14F-4D97-AF65-F5344CB8AC3E}">
        <p14:creationId xmlns="" xmlns:p14="http://schemas.microsoft.com/office/powerpoint/2010/main" val="2342168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61836" y="295543"/>
            <a:ext cx="9663264" cy="990600"/>
          </a:xfrm>
        </p:spPr>
        <p:txBody>
          <a:bodyPr>
            <a:normAutofit fontScale="90000"/>
          </a:bodyPr>
          <a:lstStyle/>
          <a:p>
            <a:r>
              <a:rPr lang="en-US" dirty="0">
                <a:solidFill>
                  <a:schemeClr val="accent2">
                    <a:lumMod val="75000"/>
                  </a:schemeClr>
                </a:solidFill>
              </a:rPr>
              <a:t>ARKANSAS HERITAGE GRANT PROGRAM WORKSHOP</a:t>
            </a:r>
            <a:br>
              <a:rPr lang="en-US" dirty="0">
                <a:solidFill>
                  <a:schemeClr val="accent2">
                    <a:lumMod val="75000"/>
                  </a:schemeClr>
                </a:solidFill>
              </a:rPr>
            </a:br>
            <a:r>
              <a:rPr lang="en-US" dirty="0"/>
              <a:t/>
            </a:r>
            <a:br>
              <a:rPr lang="en-US" dirty="0"/>
            </a:br>
            <a:r>
              <a:rPr lang="en-US" dirty="0"/>
              <a:t>	</a:t>
            </a:r>
            <a:r>
              <a:rPr lang="en-US" sz="2000" dirty="0"/>
              <a:t/>
            </a:r>
            <a:br>
              <a:rPr lang="en-US" sz="2000" dirty="0"/>
            </a:br>
            <a:r>
              <a:rPr lang="en-US" sz="2000" dirty="0"/>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
        <p:nvSpPr>
          <p:cNvPr id="2" name="Rectangle 1"/>
          <p:cNvSpPr/>
          <p:nvPr/>
        </p:nvSpPr>
        <p:spPr>
          <a:xfrm>
            <a:off x="945573" y="1600200"/>
            <a:ext cx="8198427" cy="3447098"/>
          </a:xfrm>
          <a:prstGeom prst="rect">
            <a:avLst/>
          </a:prstGeom>
        </p:spPr>
        <p:txBody>
          <a:bodyPr wrap="square">
            <a:spAutoFit/>
          </a:bodyPr>
          <a:lstStyle/>
          <a:p>
            <a:r>
              <a:rPr lang="en-US" sz="3600" dirty="0">
                <a:solidFill>
                  <a:srgbClr val="002060"/>
                </a:solidFill>
              </a:rPr>
              <a:t>Part 2. What if we receive an award?</a:t>
            </a:r>
          </a:p>
          <a:p>
            <a:endParaRPr lang="en-US" dirty="0">
              <a:solidFill>
                <a:srgbClr val="002060"/>
              </a:solidFill>
            </a:endParaRPr>
          </a:p>
          <a:p>
            <a:r>
              <a:rPr lang="en-US" dirty="0">
                <a:solidFill>
                  <a:srgbClr val="002060"/>
                </a:solidFill>
              </a:rPr>
              <a:t>	</a:t>
            </a:r>
            <a:r>
              <a:rPr lang="en-US" sz="2000" b="1" dirty="0">
                <a:solidFill>
                  <a:srgbClr val="0070C0"/>
                </a:solidFill>
              </a:rPr>
              <a:t>Submit </a:t>
            </a:r>
            <a:r>
              <a:rPr lang="en-US" b="1" dirty="0">
                <a:solidFill>
                  <a:srgbClr val="0070C0"/>
                </a:solidFill>
              </a:rPr>
              <a:t>Final Report </a:t>
            </a:r>
            <a:r>
              <a:rPr lang="en-US" b="1" dirty="0" smtClean="0">
                <a:solidFill>
                  <a:srgbClr val="0070C0"/>
                </a:solidFill>
              </a:rPr>
              <a:t>within 12 months of award</a:t>
            </a:r>
            <a:endParaRPr lang="en-US" b="1" dirty="0">
              <a:solidFill>
                <a:srgbClr val="0070C0"/>
              </a:solidFill>
            </a:endParaRPr>
          </a:p>
          <a:p>
            <a:r>
              <a:rPr lang="en-US" dirty="0">
                <a:solidFill>
                  <a:srgbClr val="002060"/>
                </a:solidFill>
              </a:rPr>
              <a:t>		Use Online Portal</a:t>
            </a:r>
          </a:p>
          <a:p>
            <a:r>
              <a:rPr lang="en-US" dirty="0">
                <a:solidFill>
                  <a:srgbClr val="002060"/>
                </a:solidFill>
              </a:rPr>
              <a:t>		Track Expenses and Documentation</a:t>
            </a:r>
          </a:p>
          <a:p>
            <a:r>
              <a:rPr lang="en-US" dirty="0">
                <a:solidFill>
                  <a:srgbClr val="002060"/>
                </a:solidFill>
              </a:rPr>
              <a:t>		Take Photos</a:t>
            </a:r>
          </a:p>
          <a:p>
            <a:r>
              <a:rPr lang="en-US" dirty="0">
                <a:solidFill>
                  <a:srgbClr val="002060"/>
                </a:solidFill>
              </a:rPr>
              <a:t>		Write and scan copies of Letters to Legislators</a:t>
            </a:r>
          </a:p>
          <a:p>
            <a:endParaRPr lang="en-US" dirty="0">
              <a:solidFill>
                <a:srgbClr val="002060"/>
              </a:solidFill>
            </a:endParaRPr>
          </a:p>
          <a:p>
            <a:r>
              <a:rPr lang="en-US" dirty="0">
                <a:solidFill>
                  <a:srgbClr val="002060"/>
                </a:solidFill>
              </a:rPr>
              <a:t>	</a:t>
            </a:r>
            <a:r>
              <a:rPr lang="en-US" b="1" dirty="0">
                <a:solidFill>
                  <a:srgbClr val="0070C0"/>
                </a:solidFill>
              </a:rPr>
              <a:t>Final Report submission will be reviewed with future requests</a:t>
            </a:r>
            <a:r>
              <a:rPr lang="en-US" b="1" dirty="0">
                <a:solidFill>
                  <a:srgbClr val="002060"/>
                </a:solidFill>
              </a:rPr>
              <a:t>.</a:t>
            </a:r>
          </a:p>
          <a:p>
            <a:r>
              <a:rPr lang="en-US" dirty="0"/>
              <a:t> </a:t>
            </a:r>
          </a:p>
          <a:p>
            <a:endParaRPr lang="en-US" dirty="0"/>
          </a:p>
        </p:txBody>
      </p:sp>
    </p:spTree>
    <p:extLst>
      <p:ext uri="{BB962C8B-B14F-4D97-AF65-F5344CB8AC3E}">
        <p14:creationId xmlns="" xmlns:p14="http://schemas.microsoft.com/office/powerpoint/2010/main" val="458118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61836" y="295543"/>
            <a:ext cx="9663264" cy="990600"/>
          </a:xfrm>
        </p:spPr>
        <p:txBody>
          <a:bodyPr>
            <a:normAutofit fontScale="90000"/>
          </a:bodyPr>
          <a:lstStyle/>
          <a:p>
            <a:r>
              <a:rPr lang="en-US" dirty="0">
                <a:solidFill>
                  <a:schemeClr val="accent2">
                    <a:lumMod val="75000"/>
                  </a:schemeClr>
                </a:solidFill>
              </a:rPr>
              <a:t>ARKANSAS HERITAGE GRANT PROGRAM WORKSHOP</a:t>
            </a:r>
            <a:br>
              <a:rPr lang="en-US" dirty="0">
                <a:solidFill>
                  <a:schemeClr val="accent2">
                    <a:lumMod val="75000"/>
                  </a:schemeClr>
                </a:solidFill>
              </a:rPr>
            </a:br>
            <a:r>
              <a:rPr lang="en-US" dirty="0"/>
              <a:t>	</a:t>
            </a:r>
            <a:r>
              <a:rPr lang="en-US" sz="2000" dirty="0"/>
              <a:t/>
            </a:r>
            <a:br>
              <a:rPr lang="en-US" sz="2000" dirty="0"/>
            </a:br>
            <a:r>
              <a:rPr lang="en-US" sz="2000" dirty="0"/>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
        <p:nvSpPr>
          <p:cNvPr id="2" name="Rectangle 1"/>
          <p:cNvSpPr/>
          <p:nvPr/>
        </p:nvSpPr>
        <p:spPr>
          <a:xfrm>
            <a:off x="945573" y="1600200"/>
            <a:ext cx="9379527" cy="3416320"/>
          </a:xfrm>
          <a:prstGeom prst="rect">
            <a:avLst/>
          </a:prstGeom>
        </p:spPr>
        <p:txBody>
          <a:bodyPr wrap="square">
            <a:spAutoFit/>
          </a:bodyPr>
          <a:lstStyle/>
          <a:p>
            <a:pPr algn="ctr"/>
            <a:r>
              <a:rPr lang="en-US" sz="6600" dirty="0">
                <a:solidFill>
                  <a:srgbClr val="00B0F0"/>
                </a:solidFill>
              </a:rPr>
              <a:t>Thank you for all you do for your community and for Arkansas!</a:t>
            </a:r>
          </a:p>
          <a:p>
            <a:endParaRPr lang="en-US" dirty="0"/>
          </a:p>
        </p:txBody>
      </p:sp>
      <p:pic>
        <p:nvPicPr>
          <p:cNvPr id="1026" name="Picture 2"/>
          <p:cNvPicPr>
            <a:picLocks noChangeAspect="1" noChangeArrowheads="1"/>
          </p:cNvPicPr>
          <p:nvPr/>
        </p:nvPicPr>
        <p:blipFill>
          <a:blip r:embed="rId3"/>
          <a:srcRect/>
          <a:stretch>
            <a:fillRect/>
          </a:stretch>
        </p:blipFill>
        <p:spPr bwMode="auto">
          <a:xfrm>
            <a:off x="4753791" y="4745736"/>
            <a:ext cx="1919444" cy="1620011"/>
          </a:xfrm>
          <a:prstGeom prst="rect">
            <a:avLst/>
          </a:prstGeom>
          <a:noFill/>
          <a:ln w="9525">
            <a:noFill/>
            <a:miter lim="800000"/>
            <a:headEnd/>
            <a:tailEnd/>
          </a:ln>
        </p:spPr>
      </p:pic>
    </p:spTree>
    <p:extLst>
      <p:ext uri="{BB962C8B-B14F-4D97-AF65-F5344CB8AC3E}">
        <p14:creationId xmlns="" xmlns:p14="http://schemas.microsoft.com/office/powerpoint/2010/main" val="3674320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4" y="609600"/>
            <a:ext cx="9774766" cy="701040"/>
          </a:xfrm>
        </p:spPr>
        <p:txBody>
          <a:bodyPr>
            <a:normAutofit fontScale="90000"/>
          </a:bodyPr>
          <a:lstStyle/>
          <a:p>
            <a:r>
              <a:rPr lang="en-US" sz="2700" dirty="0">
                <a:solidFill>
                  <a:schemeClr val="accent2">
                    <a:lumMod val="75000"/>
                  </a:schemeClr>
                </a:solidFill>
              </a:rPr>
              <a:t>ARKANSAS HERITAGE GRANT PROGRAM</a:t>
            </a:r>
            <a:r>
              <a:rPr lang="en-US" dirty="0">
                <a:solidFill>
                  <a:schemeClr val="accent2">
                    <a:lumMod val="75000"/>
                  </a:schemeClr>
                </a:solidFill>
              </a:rPr>
              <a:t/>
            </a:r>
            <a:br>
              <a:rPr lang="en-US" dirty="0">
                <a:solidFill>
                  <a:schemeClr val="accent2">
                    <a:lumMod val="75000"/>
                  </a:schemeClr>
                </a:solidFill>
              </a:rPr>
            </a:br>
            <a:r>
              <a:rPr lang="en-US" sz="3100" dirty="0"/>
              <a:t/>
            </a:r>
            <a:br>
              <a:rPr lang="en-US" sz="3100" dirty="0"/>
            </a:br>
            <a:r>
              <a:rPr lang="en-US" sz="3100" dirty="0" smtClean="0">
                <a:solidFill>
                  <a:srgbClr val="00B0F0"/>
                </a:solidFill>
              </a:rPr>
              <a:t>Deadlines/Submissions</a:t>
            </a:r>
            <a:br>
              <a:rPr lang="en-US" sz="3100" dirty="0" smtClean="0">
                <a:solidFill>
                  <a:srgbClr val="00B0F0"/>
                </a:solidFill>
              </a:rPr>
            </a:br>
            <a:r>
              <a:rPr lang="en-US" sz="3100" dirty="0">
                <a:solidFill>
                  <a:srgbClr val="00B0F0"/>
                </a:solidFill>
              </a:rPr>
              <a:t/>
            </a:r>
            <a:br>
              <a:rPr lang="en-US" sz="3100" dirty="0">
                <a:solidFill>
                  <a:srgbClr val="00B0F0"/>
                </a:solidFill>
              </a:rPr>
            </a:br>
            <a:r>
              <a:rPr lang="en-US" sz="3100" dirty="0" smtClean="0">
                <a:solidFill>
                  <a:srgbClr val="0070C0"/>
                </a:solidFill>
              </a:rPr>
              <a:t>-</a:t>
            </a:r>
            <a:r>
              <a:rPr lang="en-US" sz="3100" dirty="0" smtClean="0">
                <a:solidFill>
                  <a:srgbClr val="002060"/>
                </a:solidFill>
              </a:rPr>
              <a:t>When the application is complete, click the “</a:t>
            </a:r>
            <a:r>
              <a:rPr lang="en-US" sz="3100" dirty="0" smtClean="0">
                <a:solidFill>
                  <a:schemeClr val="accent2">
                    <a:lumMod val="60000"/>
                    <a:lumOff val="40000"/>
                  </a:schemeClr>
                </a:solidFill>
              </a:rPr>
              <a:t>Submit Application</a:t>
            </a:r>
            <a:r>
              <a:rPr lang="en-US" sz="3100" dirty="0" smtClean="0">
                <a:solidFill>
                  <a:srgbClr val="002060"/>
                </a:solidFill>
              </a:rPr>
              <a:t>” button at the bottom of the form.</a:t>
            </a:r>
            <a:br>
              <a:rPr lang="en-US" sz="3100" dirty="0" smtClean="0">
                <a:solidFill>
                  <a:srgbClr val="002060"/>
                </a:solidFill>
              </a:rPr>
            </a:br>
            <a:r>
              <a:rPr lang="en-US" sz="3100" dirty="0" smtClean="0">
                <a:solidFill>
                  <a:srgbClr val="002060"/>
                </a:solidFill>
              </a:rPr>
              <a:t>-An email confirming the application has been submitted will be automatically sent to email address of “applicant.”</a:t>
            </a:r>
            <a:br>
              <a:rPr lang="en-US" sz="3100" dirty="0" smtClean="0">
                <a:solidFill>
                  <a:srgbClr val="002060"/>
                </a:solidFill>
              </a:rPr>
            </a:br>
            <a:r>
              <a:rPr lang="en-US" sz="3100" dirty="0" smtClean="0">
                <a:solidFill>
                  <a:srgbClr val="002060"/>
                </a:solidFill>
              </a:rPr>
              <a:t>-Applications not submitted by the deadline cannot be considered.</a:t>
            </a:r>
            <a:br>
              <a:rPr lang="en-US" sz="3100" dirty="0" smtClean="0">
                <a:solidFill>
                  <a:srgbClr val="002060"/>
                </a:solidFill>
              </a:rPr>
            </a:br>
            <a:r>
              <a:rPr lang="en-US" sz="3100" dirty="0" smtClean="0">
                <a:solidFill>
                  <a:schemeClr val="tx1"/>
                </a:solidFill>
              </a:rPr>
              <a:t>-Submitting </a:t>
            </a:r>
            <a:r>
              <a:rPr lang="en-US" sz="3100" dirty="0">
                <a:solidFill>
                  <a:schemeClr val="tx1"/>
                </a:solidFill>
              </a:rPr>
              <a:t>several days before </a:t>
            </a:r>
            <a:r>
              <a:rPr lang="en-US" sz="3100" dirty="0" smtClean="0">
                <a:solidFill>
                  <a:schemeClr val="tx1"/>
                </a:solidFill>
              </a:rPr>
              <a:t>the deadline is recommended.</a:t>
            </a:r>
            <a:r>
              <a:rPr lang="en-US" sz="2700" dirty="0" smtClean="0">
                <a:solidFill>
                  <a:srgbClr val="0070C0"/>
                </a:solidFill>
              </a:rPr>
              <a:t/>
            </a:r>
            <a:br>
              <a:rPr lang="en-US" sz="2700" dirty="0" smtClean="0">
                <a:solidFill>
                  <a:srgbClr val="0070C0"/>
                </a:solidFill>
              </a:rPr>
            </a:br>
            <a:r>
              <a:rPr lang="en-US" sz="2000" dirty="0">
                <a:solidFill>
                  <a:srgbClr val="002060"/>
                </a:solidFill>
              </a:rPr>
              <a:t/>
            </a:r>
            <a:br>
              <a:rPr lang="en-US" sz="2000" dirty="0">
                <a:solidFill>
                  <a:srgbClr val="002060"/>
                </a:solidFill>
              </a:rPr>
            </a:br>
            <a:r>
              <a:rPr lang="en-US" sz="2000" dirty="0">
                <a:solidFill>
                  <a:srgbClr val="002060"/>
                </a:solidFill>
              </a:rPr>
              <a:t/>
            </a:r>
            <a:br>
              <a:rPr lang="en-US" sz="2000" dirty="0">
                <a:solidFill>
                  <a:srgbClr val="002060"/>
                </a:solidFill>
              </a:rPr>
            </a:br>
            <a:r>
              <a:rPr lang="en-US" sz="1800" dirty="0">
                <a:solidFill>
                  <a:srgbClr val="002060"/>
                </a:solidFill>
              </a:rPr>
              <a:t/>
            </a:r>
            <a:br>
              <a:rPr lang="en-US" sz="1800" dirty="0">
                <a:solidFill>
                  <a:srgbClr val="002060"/>
                </a:solidFill>
              </a:rPr>
            </a:br>
            <a:r>
              <a:rPr lang="en-US" sz="2000" dirty="0">
                <a:solidFill>
                  <a:srgbClr val="002060"/>
                </a:solidFill>
              </a:rPr>
              <a:t>	</a:t>
            </a:r>
            <a:r>
              <a:rPr lang="en-US" sz="2000" dirty="0">
                <a:solidFill>
                  <a:schemeClr val="tx1"/>
                </a:solidFill>
              </a:rPr>
              <a:t/>
            </a:r>
            <a:br>
              <a:rPr lang="en-US" sz="2000" dirty="0">
                <a:solidFill>
                  <a:schemeClr val="tx1"/>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Tree>
    <p:extLst>
      <p:ext uri="{BB962C8B-B14F-4D97-AF65-F5344CB8AC3E}">
        <p14:creationId xmlns="" xmlns:p14="http://schemas.microsoft.com/office/powerpoint/2010/main" val="2342168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4" y="609600"/>
            <a:ext cx="9774766" cy="990600"/>
          </a:xfrm>
        </p:spPr>
        <p:txBody>
          <a:bodyPr>
            <a:normAutofit fontScale="90000"/>
          </a:bodyPr>
          <a:lstStyle/>
          <a:p>
            <a:r>
              <a:rPr lang="en-US" sz="2700" dirty="0">
                <a:solidFill>
                  <a:schemeClr val="accent2">
                    <a:lumMod val="75000"/>
                  </a:schemeClr>
                </a:solidFill>
              </a:rPr>
              <a:t>ARKANSAS HERITAGE GRANT PROGRAM</a:t>
            </a:r>
            <a:r>
              <a:rPr lang="en-US" dirty="0">
                <a:solidFill>
                  <a:schemeClr val="accent2">
                    <a:lumMod val="75000"/>
                  </a:schemeClr>
                </a:solidFill>
              </a:rPr>
              <a:t/>
            </a:r>
            <a:br>
              <a:rPr lang="en-US" dirty="0">
                <a:solidFill>
                  <a:schemeClr val="accent2">
                    <a:lumMod val="75000"/>
                  </a:schemeClr>
                </a:solidFill>
              </a:rPr>
            </a:br>
            <a:r>
              <a:rPr lang="en-US" dirty="0"/>
              <a:t/>
            </a:r>
            <a:br>
              <a:rPr lang="en-US" dirty="0"/>
            </a:br>
            <a:r>
              <a:rPr lang="en-US" dirty="0"/>
              <a:t>	</a:t>
            </a:r>
            <a:r>
              <a:rPr lang="en-US" sz="2000" dirty="0"/>
              <a:t/>
            </a:r>
            <a:br>
              <a:rPr lang="en-US" sz="2000" dirty="0"/>
            </a:br>
            <a:r>
              <a:rPr lang="en-US" sz="4000" dirty="0">
                <a:solidFill>
                  <a:srgbClr val="00B0F0"/>
                </a:solidFill>
              </a:rPr>
              <a:t>Program Goals</a:t>
            </a:r>
            <a:r>
              <a:rPr lang="en-US" sz="2000" dirty="0">
                <a:solidFill>
                  <a:srgbClr val="002060"/>
                </a:solidFill>
              </a:rPr>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1. </a:t>
            </a:r>
            <a:r>
              <a:rPr lang="en-US" sz="2200" dirty="0">
                <a:solidFill>
                  <a:srgbClr val="002060"/>
                </a:solidFill>
              </a:rPr>
              <a:t>Promote education, awareness and enjoyment of Arkansas history</a:t>
            </a:r>
            <a:br>
              <a:rPr lang="en-US" sz="2200" dirty="0">
                <a:solidFill>
                  <a:srgbClr val="002060"/>
                </a:solidFill>
              </a:rPr>
            </a:br>
            <a:r>
              <a:rPr lang="en-US" sz="2200" dirty="0">
                <a:solidFill>
                  <a:srgbClr val="002060"/>
                </a:solidFill>
              </a:rPr>
              <a:t/>
            </a:r>
            <a:br>
              <a:rPr lang="en-US" sz="2200" dirty="0">
                <a:solidFill>
                  <a:srgbClr val="002060"/>
                </a:solidFill>
              </a:rPr>
            </a:br>
            <a:r>
              <a:rPr lang="en-US" sz="2200" dirty="0">
                <a:solidFill>
                  <a:srgbClr val="002060"/>
                </a:solidFill>
              </a:rPr>
              <a:t>2. Increase community-based and non-profit groups' abilities to create Arkansas heritage related programs</a:t>
            </a:r>
            <a:br>
              <a:rPr lang="en-US" sz="2200" dirty="0">
                <a:solidFill>
                  <a:srgbClr val="002060"/>
                </a:solidFill>
              </a:rPr>
            </a:br>
            <a:r>
              <a:rPr lang="en-US" sz="2200" dirty="0">
                <a:solidFill>
                  <a:srgbClr val="002060"/>
                </a:solidFill>
              </a:rPr>
              <a:t/>
            </a:r>
            <a:br>
              <a:rPr lang="en-US" sz="2200" dirty="0">
                <a:solidFill>
                  <a:srgbClr val="002060"/>
                </a:solidFill>
              </a:rPr>
            </a:br>
            <a:r>
              <a:rPr lang="en-US" sz="2200" dirty="0">
                <a:solidFill>
                  <a:srgbClr val="002060"/>
                </a:solidFill>
              </a:rPr>
              <a:t>3. Make heritage related programs possible where they would not otherwise occur</a:t>
            </a:r>
            <a:br>
              <a:rPr lang="en-US" sz="2200" dirty="0">
                <a:solidFill>
                  <a:srgbClr val="002060"/>
                </a:solidFill>
              </a:rPr>
            </a:br>
            <a:r>
              <a:rPr lang="en-US" sz="2200" dirty="0">
                <a:solidFill>
                  <a:srgbClr val="002060"/>
                </a:solidFill>
              </a:rPr>
              <a:t/>
            </a:r>
            <a:br>
              <a:rPr lang="en-US" sz="2200" dirty="0">
                <a:solidFill>
                  <a:srgbClr val="002060"/>
                </a:solidFill>
              </a:rPr>
            </a:br>
            <a:r>
              <a:rPr lang="en-US" sz="2200" dirty="0">
                <a:solidFill>
                  <a:srgbClr val="002060"/>
                </a:solidFill>
              </a:rPr>
              <a:t>4. Foster cooperative efforts among organizations, businesses and government to increase the size or scope of events</a:t>
            </a:r>
            <a:br>
              <a:rPr lang="en-US" sz="2200" dirty="0">
                <a:solidFill>
                  <a:srgbClr val="002060"/>
                </a:solidFill>
              </a:rPr>
            </a:br>
            <a:r>
              <a:rPr lang="en-US" sz="2200" dirty="0">
                <a:solidFill>
                  <a:srgbClr val="002060"/>
                </a:solidFill>
              </a:rPr>
              <a:t/>
            </a:r>
            <a:br>
              <a:rPr lang="en-US" sz="2200" dirty="0">
                <a:solidFill>
                  <a:srgbClr val="002060"/>
                </a:solidFill>
              </a:rPr>
            </a:br>
            <a:r>
              <a:rPr lang="en-US" sz="2200" dirty="0">
                <a:solidFill>
                  <a:srgbClr val="002060"/>
                </a:solidFill>
              </a:rPr>
              <a:t>5. Create ongoing components to heritage related celebrations</a:t>
            </a:r>
            <a:r>
              <a:rPr lang="en-US" sz="1800" dirty="0">
                <a:solidFill>
                  <a:srgbClr val="002060"/>
                </a:solidFill>
              </a:rPr>
              <a:t/>
            </a:r>
            <a:br>
              <a:rPr lang="en-US" sz="1800" dirty="0">
                <a:solidFill>
                  <a:srgbClr val="002060"/>
                </a:solidFill>
              </a:rPr>
            </a:br>
            <a:r>
              <a:rPr lang="en-US" sz="2000" dirty="0">
                <a:solidFill>
                  <a:srgbClr val="002060"/>
                </a:solidFill>
              </a:rPr>
              <a:t>	</a:t>
            </a:r>
            <a:r>
              <a:rPr lang="en-US" sz="2000" dirty="0">
                <a:solidFill>
                  <a:schemeClr val="tx1"/>
                </a:solidFill>
              </a:rPr>
              <a:t/>
            </a:r>
            <a:br>
              <a:rPr lang="en-US" sz="2000" dirty="0">
                <a:solidFill>
                  <a:schemeClr val="tx1"/>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Tree>
    <p:extLst>
      <p:ext uri="{BB962C8B-B14F-4D97-AF65-F5344CB8AC3E}">
        <p14:creationId xmlns="" xmlns:p14="http://schemas.microsoft.com/office/powerpoint/2010/main" val="1091720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3" y="609600"/>
            <a:ext cx="9464193" cy="990600"/>
          </a:xfrm>
        </p:spPr>
        <p:txBody>
          <a:bodyPr>
            <a:normAutofit fontScale="90000"/>
          </a:bodyPr>
          <a:lstStyle/>
          <a:p>
            <a:r>
              <a:rPr lang="en-US" sz="2700" dirty="0">
                <a:solidFill>
                  <a:schemeClr val="accent2">
                    <a:lumMod val="75000"/>
                  </a:schemeClr>
                </a:solidFill>
              </a:rPr>
              <a:t>ARKANSAS HERITAGE GRANT PROGRAM</a:t>
            </a:r>
            <a:r>
              <a:rPr lang="en-US" dirty="0">
                <a:solidFill>
                  <a:schemeClr val="accent2">
                    <a:lumMod val="75000"/>
                  </a:schemeClr>
                </a:solidFill>
              </a:rPr>
              <a:t/>
            </a:r>
            <a:br>
              <a:rPr lang="en-US" dirty="0">
                <a:solidFill>
                  <a:schemeClr val="accent2">
                    <a:lumMod val="75000"/>
                  </a:schemeClr>
                </a:solidFill>
              </a:rPr>
            </a:br>
            <a:r>
              <a:rPr lang="en-US" dirty="0">
                <a:solidFill>
                  <a:schemeClr val="accent2">
                    <a:lumMod val="75000"/>
                  </a:schemeClr>
                </a:solidFill>
              </a:rPr>
              <a:t/>
            </a:r>
            <a:br>
              <a:rPr lang="en-US" dirty="0">
                <a:solidFill>
                  <a:schemeClr val="accent2">
                    <a:lumMod val="75000"/>
                  </a:schemeClr>
                </a:solidFill>
              </a:rPr>
            </a:br>
            <a:r>
              <a:rPr lang="en-US" sz="4000" dirty="0">
                <a:solidFill>
                  <a:srgbClr val="00B0F0"/>
                </a:solidFill>
              </a:rPr>
              <a:t>Examples of Heritage Related </a:t>
            </a:r>
            <a:br>
              <a:rPr lang="en-US" sz="4000" dirty="0">
                <a:solidFill>
                  <a:srgbClr val="00B0F0"/>
                </a:solidFill>
              </a:rPr>
            </a:br>
            <a:r>
              <a:rPr lang="en-US" sz="4000" dirty="0">
                <a:solidFill>
                  <a:srgbClr val="00B0F0"/>
                </a:solidFill>
              </a:rPr>
              <a:t>Celebration Components:</a:t>
            </a:r>
            <a:r>
              <a:rPr lang="en-US" dirty="0">
                <a:solidFill>
                  <a:schemeClr val="accent2">
                    <a:lumMod val="75000"/>
                  </a:schemeClr>
                </a:solidFill>
              </a:rPr>
              <a:t/>
            </a:r>
            <a:br>
              <a:rPr lang="en-US" dirty="0">
                <a:solidFill>
                  <a:schemeClr val="accent2">
                    <a:lumMod val="75000"/>
                  </a:schemeClr>
                </a:solidFill>
              </a:rPr>
            </a:br>
            <a:r>
              <a:rPr lang="en-US" dirty="0">
                <a:solidFill>
                  <a:srgbClr val="002060"/>
                </a:solidFill>
              </a:rPr>
              <a:t/>
            </a:r>
            <a:br>
              <a:rPr lang="en-US" dirty="0">
                <a:solidFill>
                  <a:srgbClr val="002060"/>
                </a:solidFill>
              </a:rPr>
            </a:br>
            <a:r>
              <a:rPr lang="en-US" dirty="0">
                <a:solidFill>
                  <a:srgbClr val="002060"/>
                </a:solidFill>
              </a:rPr>
              <a:t>    - Curriculum or teaching tool</a:t>
            </a:r>
            <a:br>
              <a:rPr lang="en-US" dirty="0">
                <a:solidFill>
                  <a:srgbClr val="002060"/>
                </a:solidFill>
              </a:rPr>
            </a:br>
            <a:r>
              <a:rPr lang="en-US" dirty="0">
                <a:solidFill>
                  <a:srgbClr val="002060"/>
                </a:solidFill>
              </a:rPr>
              <a:t>    - Exhibits</a:t>
            </a:r>
            <a:br>
              <a:rPr lang="en-US" dirty="0">
                <a:solidFill>
                  <a:srgbClr val="002060"/>
                </a:solidFill>
              </a:rPr>
            </a:br>
            <a:r>
              <a:rPr lang="en-US" dirty="0">
                <a:solidFill>
                  <a:srgbClr val="002060"/>
                </a:solidFill>
              </a:rPr>
              <a:t>    - Displays</a:t>
            </a:r>
            <a:br>
              <a:rPr lang="en-US" dirty="0">
                <a:solidFill>
                  <a:srgbClr val="002060"/>
                </a:solidFill>
              </a:rPr>
            </a:br>
            <a:r>
              <a:rPr lang="en-US" dirty="0">
                <a:solidFill>
                  <a:srgbClr val="002060"/>
                </a:solidFill>
              </a:rPr>
              <a:t>    - Event or festival that can recur</a:t>
            </a:r>
            <a:br>
              <a:rPr lang="en-US" dirty="0">
                <a:solidFill>
                  <a:srgbClr val="002060"/>
                </a:solidFill>
              </a:rPr>
            </a:br>
            <a:r>
              <a:rPr lang="en-US" dirty="0">
                <a:solidFill>
                  <a:srgbClr val="002060"/>
                </a:solidFill>
              </a:rPr>
              <a:t>    - Photographic essay</a:t>
            </a:r>
            <a:br>
              <a:rPr lang="en-US" dirty="0">
                <a:solidFill>
                  <a:srgbClr val="002060"/>
                </a:solidFill>
              </a:rPr>
            </a:br>
            <a:r>
              <a:rPr lang="en-US" dirty="0">
                <a:solidFill>
                  <a:srgbClr val="002060"/>
                </a:solidFill>
              </a:rPr>
              <a:t>    - Roadside exhibit </a:t>
            </a:r>
            <a:r>
              <a:rPr lang="en-US" dirty="0">
                <a:solidFill>
                  <a:schemeClr val="accent2">
                    <a:lumMod val="75000"/>
                  </a:schemeClr>
                </a:solidFill>
              </a:rPr>
              <a:t/>
            </a:r>
            <a:br>
              <a:rPr lang="en-US" dirty="0">
                <a:solidFill>
                  <a:schemeClr val="accent2">
                    <a:lumMod val="75000"/>
                  </a:schemeClr>
                </a:solidFill>
              </a:rPr>
            </a:br>
            <a:r>
              <a:rPr lang="en-US" dirty="0"/>
              <a:t/>
            </a:r>
            <a:br>
              <a:rPr lang="en-US" dirty="0"/>
            </a:br>
            <a:r>
              <a:rPr lang="en-US" sz="2200" dirty="0">
                <a:solidFill>
                  <a:schemeClr val="accent2">
                    <a:lumMod val="75000"/>
                  </a:schemeClr>
                </a:solidFill>
              </a:rPr>
              <a:t/>
            </a:r>
            <a:br>
              <a:rPr lang="en-US" sz="2200" dirty="0">
                <a:solidFill>
                  <a:schemeClr val="accent2">
                    <a:lumMod val="75000"/>
                  </a:schemeClr>
                </a:solidFill>
              </a:rPr>
            </a:br>
            <a:r>
              <a:rPr lang="en-US" sz="2000" dirty="0"/>
              <a:t/>
            </a:r>
            <a:br>
              <a:rPr lang="en-US" sz="2000" dirty="0"/>
            </a:br>
            <a:r>
              <a:rPr lang="en-US" sz="2000" dirty="0"/>
              <a:t>		</a:t>
            </a:r>
          </a:p>
        </p:txBody>
      </p:sp>
    </p:spTree>
    <p:extLst>
      <p:ext uri="{BB962C8B-B14F-4D97-AF65-F5344CB8AC3E}">
        <p14:creationId xmlns="" xmlns:p14="http://schemas.microsoft.com/office/powerpoint/2010/main" val="3274751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4" y="609600"/>
            <a:ext cx="9774766" cy="990600"/>
          </a:xfrm>
        </p:spPr>
        <p:txBody>
          <a:bodyPr>
            <a:normAutofit fontScale="90000"/>
          </a:bodyPr>
          <a:lstStyle/>
          <a:p>
            <a:r>
              <a:rPr lang="en-US" dirty="0">
                <a:solidFill>
                  <a:schemeClr val="accent2">
                    <a:lumMod val="75000"/>
                  </a:schemeClr>
                </a:solidFill>
              </a:rPr>
              <a:t>ARKANSAS HERITAGE GRANT PROGRAM</a:t>
            </a:r>
            <a:br>
              <a:rPr lang="en-US" dirty="0">
                <a:solidFill>
                  <a:schemeClr val="accent2">
                    <a:lumMod val="75000"/>
                  </a:schemeClr>
                </a:solidFill>
              </a:rPr>
            </a:br>
            <a:r>
              <a:rPr lang="en-US" dirty="0"/>
              <a:t/>
            </a:r>
            <a:br>
              <a:rPr lang="en-US" dirty="0"/>
            </a:br>
            <a:r>
              <a:rPr lang="en-US" sz="2000" dirty="0">
                <a:solidFill>
                  <a:srgbClr val="002060"/>
                </a:solidFill>
              </a:rPr>
              <a:t>	</a:t>
            </a:r>
            <a:r>
              <a:rPr lang="en-US" dirty="0">
                <a:solidFill>
                  <a:srgbClr val="002060"/>
                </a:solidFill>
              </a:rPr>
              <a:t>Part 1- </a:t>
            </a:r>
            <a:r>
              <a:rPr lang="en-US" sz="4000" dirty="0">
                <a:solidFill>
                  <a:srgbClr val="00B0F0"/>
                </a:solidFill>
              </a:rPr>
              <a:t>Competitive Process Considerations</a:t>
            </a:r>
            <a:r>
              <a:rPr lang="en-US" sz="4000" dirty="0">
                <a:solidFill>
                  <a:srgbClr val="002060"/>
                </a:solidFill>
              </a:rPr>
              <a:t/>
            </a:r>
            <a:br>
              <a:rPr lang="en-US" sz="4000" dirty="0">
                <a:solidFill>
                  <a:srgbClr val="002060"/>
                </a:solidFill>
              </a:rPr>
            </a:br>
            <a:r>
              <a:rPr lang="en-US" sz="4000" dirty="0">
                <a:solidFill>
                  <a:srgbClr val="002060"/>
                </a:solidFill>
              </a:rPr>
              <a:t>		Impact on Community</a:t>
            </a:r>
            <a:br>
              <a:rPr lang="en-US" sz="4000" dirty="0">
                <a:solidFill>
                  <a:srgbClr val="002060"/>
                </a:solidFill>
              </a:rPr>
            </a:br>
            <a:r>
              <a:rPr lang="en-US" sz="4000" dirty="0">
                <a:solidFill>
                  <a:srgbClr val="002060"/>
                </a:solidFill>
              </a:rPr>
              <a:t>			Economy</a:t>
            </a:r>
            <a:br>
              <a:rPr lang="en-US" sz="4000" dirty="0">
                <a:solidFill>
                  <a:srgbClr val="002060"/>
                </a:solidFill>
              </a:rPr>
            </a:br>
            <a:r>
              <a:rPr lang="en-US" sz="4000" dirty="0">
                <a:solidFill>
                  <a:srgbClr val="002060"/>
                </a:solidFill>
              </a:rPr>
              <a:t>			Tourism</a:t>
            </a:r>
            <a:br>
              <a:rPr lang="en-US" sz="4000" dirty="0">
                <a:solidFill>
                  <a:srgbClr val="002060"/>
                </a:solidFill>
              </a:rPr>
            </a:br>
            <a:r>
              <a:rPr lang="en-US" sz="4000" dirty="0">
                <a:solidFill>
                  <a:srgbClr val="002060"/>
                </a:solidFill>
              </a:rPr>
              <a:t>			Quality of Life</a:t>
            </a:r>
            <a:br>
              <a:rPr lang="en-US" sz="4000" dirty="0">
                <a:solidFill>
                  <a:srgbClr val="002060"/>
                </a:solidFill>
              </a:rPr>
            </a:br>
            <a:r>
              <a:rPr lang="en-US" sz="4000" dirty="0">
                <a:solidFill>
                  <a:srgbClr val="002060"/>
                </a:solidFill>
              </a:rPr>
              <a:t>		Authentic Arkansas</a:t>
            </a:r>
            <a:br>
              <a:rPr lang="en-US" sz="4000" dirty="0">
                <a:solidFill>
                  <a:srgbClr val="002060"/>
                </a:solidFill>
              </a:rPr>
            </a:br>
            <a:r>
              <a:rPr lang="en-US" sz="4000" dirty="0">
                <a:solidFill>
                  <a:srgbClr val="002060"/>
                </a:solidFill>
              </a:rPr>
              <a:t>		</a:t>
            </a:r>
            <a:br>
              <a:rPr lang="en-US" sz="4000" dirty="0">
                <a:solidFill>
                  <a:srgbClr val="002060"/>
                </a:solidFill>
              </a:rPr>
            </a:br>
            <a:r>
              <a:rPr lang="en-US" sz="4000" dirty="0">
                <a:solidFill>
                  <a:srgbClr val="002060"/>
                </a:solidFill>
              </a:rPr>
              <a:t>		Community Involvement</a:t>
            </a:r>
            <a:r>
              <a:rPr lang="en-US" sz="2000" dirty="0">
                <a:solidFill>
                  <a:srgbClr val="002060"/>
                </a:solidFill>
              </a:rPr>
              <a:t/>
            </a:r>
            <a:br>
              <a:rPr lang="en-US" sz="2000" dirty="0">
                <a:solidFill>
                  <a:srgbClr val="002060"/>
                </a:solidFill>
              </a:rPr>
            </a:br>
            <a:r>
              <a:rPr lang="en-US" sz="4000" dirty="0">
                <a:solidFill>
                  <a:srgbClr val="002060"/>
                </a:solidFill>
              </a:rPr>
              <a:t/>
            </a:r>
            <a:br>
              <a:rPr lang="en-US" sz="4000" dirty="0">
                <a:solidFill>
                  <a:srgbClr val="002060"/>
                </a:solidFill>
              </a:rPr>
            </a:br>
            <a:r>
              <a:rPr lang="en-US" sz="4000" dirty="0">
                <a:solidFill>
                  <a:srgbClr val="002060"/>
                </a:solidFill>
              </a:rPr>
              <a:t>	</a:t>
            </a: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Tree>
    <p:extLst>
      <p:ext uri="{BB962C8B-B14F-4D97-AF65-F5344CB8AC3E}">
        <p14:creationId xmlns="" xmlns:p14="http://schemas.microsoft.com/office/powerpoint/2010/main" val="1192047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4" y="609600"/>
            <a:ext cx="9774766" cy="990600"/>
          </a:xfrm>
        </p:spPr>
        <p:txBody>
          <a:bodyPr>
            <a:normAutofit fontScale="90000"/>
          </a:bodyPr>
          <a:lstStyle/>
          <a:p>
            <a:r>
              <a:rPr lang="en-US" dirty="0">
                <a:solidFill>
                  <a:schemeClr val="accent2">
                    <a:lumMod val="75000"/>
                  </a:schemeClr>
                </a:solidFill>
              </a:rPr>
              <a:t>ARKANSAS HERITAGE GRANT PROGRAM</a:t>
            </a:r>
            <a:br>
              <a:rPr lang="en-US" dirty="0">
                <a:solidFill>
                  <a:schemeClr val="accent2">
                    <a:lumMod val="75000"/>
                  </a:schemeClr>
                </a:solidFill>
              </a:rPr>
            </a:br>
            <a:r>
              <a:rPr lang="en-US" dirty="0"/>
              <a:t/>
            </a:r>
            <a:br>
              <a:rPr lang="en-US" dirty="0"/>
            </a:br>
            <a:r>
              <a:rPr lang="en-US" dirty="0"/>
              <a:t>	</a:t>
            </a:r>
            <a:r>
              <a:rPr lang="en-US" dirty="0">
                <a:solidFill>
                  <a:srgbClr val="002060"/>
                </a:solidFill>
              </a:rPr>
              <a:t>Part 2- </a:t>
            </a:r>
            <a:r>
              <a:rPr lang="en-US" sz="4000" dirty="0">
                <a:solidFill>
                  <a:srgbClr val="00B0F0"/>
                </a:solidFill>
              </a:rPr>
              <a:t>Competitive Process Considerations</a:t>
            </a:r>
            <a:br>
              <a:rPr lang="en-US" sz="4000" dirty="0">
                <a:solidFill>
                  <a:srgbClr val="00B0F0"/>
                </a:solidFill>
              </a:rPr>
            </a:br>
            <a:r>
              <a:rPr lang="en-US" sz="4000" dirty="0">
                <a:solidFill>
                  <a:srgbClr val="00B0F0"/>
                </a:solidFill>
              </a:rPr>
              <a:t/>
            </a:r>
            <a:br>
              <a:rPr lang="en-US" sz="4000" dirty="0">
                <a:solidFill>
                  <a:srgbClr val="00B0F0"/>
                </a:solidFill>
              </a:rPr>
            </a:br>
            <a:r>
              <a:rPr lang="en-US" sz="4000" dirty="0">
                <a:solidFill>
                  <a:srgbClr val="00B0F0"/>
                </a:solidFill>
              </a:rPr>
              <a:t>		</a:t>
            </a:r>
            <a:r>
              <a:rPr lang="en-US" sz="4000" u="sng" dirty="0">
                <a:solidFill>
                  <a:srgbClr val="002060"/>
                </a:solidFill>
              </a:rPr>
              <a:t>Use Best Practices</a:t>
            </a:r>
            <a:br>
              <a:rPr lang="en-US" sz="4000" u="sng" dirty="0">
                <a:solidFill>
                  <a:srgbClr val="002060"/>
                </a:solidFill>
              </a:rPr>
            </a:br>
            <a:r>
              <a:rPr lang="en-US" sz="2000" u="sng" dirty="0">
                <a:solidFill>
                  <a:srgbClr val="002060"/>
                </a:solidFill>
              </a:rPr>
              <a:t/>
            </a:r>
            <a:br>
              <a:rPr lang="en-US" sz="2000" u="sng" dirty="0">
                <a:solidFill>
                  <a:srgbClr val="002060"/>
                </a:solidFill>
              </a:rPr>
            </a:br>
            <a:r>
              <a:rPr lang="en-US" sz="2000" dirty="0">
                <a:solidFill>
                  <a:srgbClr val="002060"/>
                </a:solidFill>
              </a:rPr>
              <a:t>			</a:t>
            </a:r>
            <a:r>
              <a:rPr lang="en-US" dirty="0">
                <a:solidFill>
                  <a:srgbClr val="00B0F0"/>
                </a:solidFill>
              </a:rPr>
              <a:t>Follow </a:t>
            </a:r>
            <a:r>
              <a:rPr lang="en-US" dirty="0">
                <a:solidFill>
                  <a:srgbClr val="002060"/>
                </a:solidFill>
              </a:rPr>
              <a:t>Directions</a:t>
            </a:r>
            <a:br>
              <a:rPr lang="en-US" dirty="0">
                <a:solidFill>
                  <a:srgbClr val="002060"/>
                </a:solidFill>
              </a:rPr>
            </a:br>
            <a:r>
              <a:rPr lang="en-US" dirty="0">
                <a:solidFill>
                  <a:srgbClr val="002060"/>
                </a:solidFill>
              </a:rPr>
              <a:t>			</a:t>
            </a:r>
            <a:r>
              <a:rPr lang="en-US" dirty="0">
                <a:solidFill>
                  <a:srgbClr val="00B0F0"/>
                </a:solidFill>
              </a:rPr>
              <a:t>Provide</a:t>
            </a:r>
            <a:r>
              <a:rPr lang="en-US" dirty="0">
                <a:solidFill>
                  <a:srgbClr val="002060"/>
                </a:solidFill>
              </a:rPr>
              <a:t> Appropriate Responses </a:t>
            </a:r>
            <a:br>
              <a:rPr lang="en-US" dirty="0">
                <a:solidFill>
                  <a:srgbClr val="002060"/>
                </a:solidFill>
              </a:rPr>
            </a:br>
            <a:r>
              <a:rPr lang="en-US" dirty="0">
                <a:solidFill>
                  <a:srgbClr val="002060"/>
                </a:solidFill>
              </a:rPr>
              <a:t>			</a:t>
            </a:r>
            <a:r>
              <a:rPr lang="en-US" dirty="0">
                <a:solidFill>
                  <a:srgbClr val="00B0F0"/>
                </a:solidFill>
              </a:rPr>
              <a:t>Promote </a:t>
            </a:r>
            <a:r>
              <a:rPr lang="en-US" dirty="0">
                <a:solidFill>
                  <a:srgbClr val="002060"/>
                </a:solidFill>
              </a:rPr>
              <a:t>Education, Awareness and 									Enjoyment of Arkansas Heritage</a:t>
            </a:r>
            <a:br>
              <a:rPr lang="en-US" dirty="0">
                <a:solidFill>
                  <a:srgbClr val="002060"/>
                </a:solidFill>
              </a:rPr>
            </a:br>
            <a:r>
              <a:rPr lang="en-US" dirty="0">
                <a:solidFill>
                  <a:srgbClr val="002060"/>
                </a:solidFill>
              </a:rPr>
              <a:t>			</a:t>
            </a:r>
            <a:r>
              <a:rPr lang="en-US" dirty="0">
                <a:solidFill>
                  <a:srgbClr val="00B0F0"/>
                </a:solidFill>
              </a:rPr>
              <a:t>Display</a:t>
            </a:r>
            <a:r>
              <a:rPr lang="en-US" dirty="0">
                <a:solidFill>
                  <a:srgbClr val="002060"/>
                </a:solidFill>
              </a:rPr>
              <a:t> Fiscal Responsibility</a:t>
            </a:r>
            <a:br>
              <a:rPr lang="en-US"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Tree>
    <p:extLst>
      <p:ext uri="{BB962C8B-B14F-4D97-AF65-F5344CB8AC3E}">
        <p14:creationId xmlns="" xmlns:p14="http://schemas.microsoft.com/office/powerpoint/2010/main" val="143492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4" y="609600"/>
            <a:ext cx="9774766" cy="990600"/>
          </a:xfrm>
        </p:spPr>
        <p:txBody>
          <a:bodyPr>
            <a:normAutofit fontScale="90000"/>
          </a:bodyPr>
          <a:lstStyle/>
          <a:p>
            <a:r>
              <a:rPr lang="en-US" dirty="0">
                <a:solidFill>
                  <a:schemeClr val="accent2">
                    <a:lumMod val="75000"/>
                  </a:schemeClr>
                </a:solidFill>
              </a:rPr>
              <a:t>ARKANSAS HERITAGE GRANT PROGRAM</a:t>
            </a:r>
            <a:br>
              <a:rPr lang="en-US" dirty="0">
                <a:solidFill>
                  <a:schemeClr val="accent2">
                    <a:lumMod val="75000"/>
                  </a:schemeClr>
                </a:solidFill>
              </a:rPr>
            </a:br>
            <a:r>
              <a:rPr lang="en-US" dirty="0"/>
              <a:t/>
            </a:r>
            <a:br>
              <a:rPr lang="en-US" dirty="0"/>
            </a:br>
            <a:r>
              <a:rPr lang="en-US" sz="2000" dirty="0">
                <a:solidFill>
                  <a:srgbClr val="002060"/>
                </a:solidFill>
              </a:rPr>
              <a:t/>
            </a:r>
            <a:br>
              <a:rPr lang="en-US" sz="2000" dirty="0">
                <a:solidFill>
                  <a:srgbClr val="002060"/>
                </a:solidFill>
              </a:rPr>
            </a:br>
            <a:r>
              <a:rPr lang="en-US" sz="2000" dirty="0">
                <a:solidFill>
                  <a:srgbClr val="002060"/>
                </a:solidFill>
              </a:rPr>
              <a:t>	</a:t>
            </a:r>
            <a:r>
              <a:rPr lang="en-US" dirty="0">
                <a:solidFill>
                  <a:srgbClr val="002060"/>
                </a:solidFill>
              </a:rPr>
              <a:t>Part 3- </a:t>
            </a:r>
            <a:r>
              <a:rPr lang="en-US" sz="4000" dirty="0">
                <a:solidFill>
                  <a:srgbClr val="00B0F0"/>
                </a:solidFill>
              </a:rPr>
              <a:t>Competitive Process Considerations</a:t>
            </a:r>
            <a:br>
              <a:rPr lang="en-US" sz="4000" dirty="0">
                <a:solidFill>
                  <a:srgbClr val="00B0F0"/>
                </a:solidFill>
              </a:rPr>
            </a:br>
            <a:r>
              <a:rPr lang="en-US" sz="4000" dirty="0">
                <a:solidFill>
                  <a:srgbClr val="00B0F0"/>
                </a:solidFill>
              </a:rPr>
              <a:t/>
            </a:r>
            <a:br>
              <a:rPr lang="en-US" sz="4000" dirty="0">
                <a:solidFill>
                  <a:srgbClr val="00B0F0"/>
                </a:solidFill>
              </a:rPr>
            </a:br>
            <a:r>
              <a:rPr lang="en-US" sz="4000" dirty="0">
                <a:solidFill>
                  <a:srgbClr val="00B0F0"/>
                </a:solidFill>
              </a:rPr>
              <a:t>Great Projects: 		</a:t>
            </a:r>
            <a:br>
              <a:rPr lang="en-US" sz="4000" dirty="0">
                <a:solidFill>
                  <a:srgbClr val="00B0F0"/>
                </a:solidFill>
              </a:rPr>
            </a:br>
            <a:r>
              <a:rPr lang="en-US" sz="4000" dirty="0">
                <a:solidFill>
                  <a:srgbClr val="00B0F0"/>
                </a:solidFill>
              </a:rPr>
              <a:t>* </a:t>
            </a:r>
            <a:r>
              <a:rPr lang="en-US" dirty="0">
                <a:solidFill>
                  <a:srgbClr val="002060"/>
                </a:solidFill>
              </a:rPr>
              <a:t>Efficient * Resourceful </a:t>
            </a:r>
            <a:r>
              <a:rPr lang="en-US" dirty="0">
                <a:solidFill>
                  <a:srgbClr val="00B0F0"/>
                </a:solidFill>
              </a:rPr>
              <a:t>*</a:t>
            </a:r>
            <a:r>
              <a:rPr lang="en-US" dirty="0">
                <a:solidFill>
                  <a:srgbClr val="002060"/>
                </a:solidFill>
              </a:rPr>
              <a:t> Well-planned </a:t>
            </a:r>
            <a:r>
              <a:rPr lang="en-US" dirty="0">
                <a:solidFill>
                  <a:srgbClr val="00B0F0"/>
                </a:solidFill>
              </a:rPr>
              <a:t>*</a:t>
            </a:r>
            <a:r>
              <a:rPr lang="en-US" dirty="0">
                <a:solidFill>
                  <a:srgbClr val="002060"/>
                </a:solidFill>
              </a:rPr>
              <a:t/>
            </a:r>
            <a:br>
              <a:rPr lang="en-US" dirty="0">
                <a:solidFill>
                  <a:srgbClr val="002060"/>
                </a:solidFill>
              </a:rPr>
            </a:br>
            <a:r>
              <a:rPr lang="en-US" dirty="0">
                <a:solidFill>
                  <a:srgbClr val="00B0F0"/>
                </a:solidFill>
              </a:rPr>
              <a:t>*</a:t>
            </a:r>
            <a:r>
              <a:rPr lang="en-US" dirty="0">
                <a:solidFill>
                  <a:srgbClr val="002060"/>
                </a:solidFill>
              </a:rPr>
              <a:t> Thoughtfully-managed</a:t>
            </a:r>
            <a:r>
              <a:rPr lang="en-US" dirty="0">
                <a:solidFill>
                  <a:srgbClr val="00B0F0"/>
                </a:solidFill>
              </a:rPr>
              <a:t> * </a:t>
            </a:r>
            <a:r>
              <a:rPr lang="en-US" dirty="0">
                <a:solidFill>
                  <a:srgbClr val="002060"/>
                </a:solidFill>
              </a:rPr>
              <a:t>Creative </a:t>
            </a:r>
            <a:r>
              <a:rPr lang="en-US" dirty="0">
                <a:solidFill>
                  <a:srgbClr val="00B0F0"/>
                </a:solidFill>
              </a:rPr>
              <a:t>*</a:t>
            </a:r>
            <a:r>
              <a:rPr lang="en-US" dirty="0">
                <a:solidFill>
                  <a:srgbClr val="002060"/>
                </a:solidFill>
              </a:rPr>
              <a:t> Inclusive</a:t>
            </a:r>
            <a:br>
              <a:rPr lang="en-US" dirty="0">
                <a:solidFill>
                  <a:srgbClr val="002060"/>
                </a:solidFill>
              </a:rPr>
            </a:br>
            <a:r>
              <a:rPr lang="en-US" dirty="0">
                <a:solidFill>
                  <a:srgbClr val="00B0F0"/>
                </a:solidFill>
              </a:rPr>
              <a:t>*</a:t>
            </a:r>
            <a:r>
              <a:rPr lang="en-US" dirty="0">
                <a:solidFill>
                  <a:srgbClr val="002060"/>
                </a:solidFill>
              </a:rPr>
              <a:t> Well- publicized </a:t>
            </a:r>
            <a:r>
              <a:rPr lang="en-US" dirty="0">
                <a:solidFill>
                  <a:srgbClr val="00B0F0"/>
                </a:solidFill>
              </a:rPr>
              <a:t>*</a:t>
            </a:r>
            <a:r>
              <a:rPr lang="en-US" dirty="0">
                <a:solidFill>
                  <a:srgbClr val="002060"/>
                </a:solidFill>
              </a:rPr>
              <a:t> Become Traditions </a:t>
            </a:r>
            <a:r>
              <a:rPr lang="en-US" dirty="0">
                <a:solidFill>
                  <a:srgbClr val="00B0F0"/>
                </a:solidFill>
              </a:rPr>
              <a:t>* </a:t>
            </a:r>
            <a:r>
              <a:rPr lang="en-US" dirty="0">
                <a:solidFill>
                  <a:srgbClr val="002060"/>
                </a:solidFill>
              </a:rPr>
              <a:t/>
            </a:r>
            <a:br>
              <a:rPr lang="en-US" dirty="0">
                <a:solidFill>
                  <a:srgbClr val="002060"/>
                </a:solidFill>
              </a:rPr>
            </a:br>
            <a:r>
              <a:rPr lang="en-US" dirty="0">
                <a:solidFill>
                  <a:srgbClr val="002060"/>
                </a:solidFill>
              </a:rPr>
              <a:t>Ask participants, </a:t>
            </a:r>
            <a:r>
              <a:rPr lang="en-US" dirty="0">
                <a:solidFill>
                  <a:srgbClr val="00B0F0"/>
                </a:solidFill>
              </a:rPr>
              <a:t>“</a:t>
            </a:r>
            <a:r>
              <a:rPr lang="en-US" i="1" dirty="0">
                <a:solidFill>
                  <a:srgbClr val="00B0F0"/>
                </a:solidFill>
              </a:rPr>
              <a:t>What did you like and what can we do to make it better next time?”</a:t>
            </a:r>
            <a:r>
              <a:rPr lang="en-US" i="1" dirty="0">
                <a:solidFill>
                  <a:srgbClr val="0070C0"/>
                </a:solidFill>
              </a:rPr>
              <a:t/>
            </a:r>
            <a:br>
              <a:rPr lang="en-US" i="1" dirty="0">
                <a:solidFill>
                  <a:srgbClr val="0070C0"/>
                </a:solidFill>
              </a:rPr>
            </a:br>
            <a:r>
              <a:rPr lang="en-US" sz="2000" dirty="0">
                <a:solidFill>
                  <a:srgbClr val="002060"/>
                </a:solidFill>
              </a:rPr>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br>
              <a:rPr lang="en-US" sz="2000" dirty="0">
                <a:solidFill>
                  <a:srgbClr val="002060"/>
                </a:solidFill>
              </a:rPr>
            </a:br>
            <a:r>
              <a:rPr lang="en-US" sz="2000" dirty="0">
                <a:solidFill>
                  <a:srgbClr val="002060"/>
                </a:solidFill>
              </a:rPr>
              <a:t>	</a:t>
            </a: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r>
              <a:rPr lang="en-US" sz="2000" dirty="0">
                <a:solidFill>
                  <a:schemeClr val="accent2">
                    <a:lumMod val="75000"/>
                  </a:schemeClr>
                </a:solidFill>
              </a:rPr>
              <a:t/>
            </a:r>
            <a:br>
              <a:rPr lang="en-US" sz="2000" dirty="0">
                <a:solidFill>
                  <a:schemeClr val="accent2">
                    <a:lumMod val="75000"/>
                  </a:schemeClr>
                </a:solidFill>
              </a:rPr>
            </a:br>
            <a:endParaRPr lang="en-US" sz="2000" dirty="0">
              <a:solidFill>
                <a:schemeClr val="accent2">
                  <a:lumMod val="75000"/>
                </a:schemeClr>
              </a:solidFill>
            </a:endParaRPr>
          </a:p>
        </p:txBody>
      </p:sp>
    </p:spTree>
    <p:extLst>
      <p:ext uri="{BB962C8B-B14F-4D97-AF65-F5344CB8AC3E}">
        <p14:creationId xmlns="" xmlns:p14="http://schemas.microsoft.com/office/powerpoint/2010/main" val="3486215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68600" y="1600200"/>
            <a:ext cx="8890000" cy="1569660"/>
          </a:xfrm>
          <a:prstGeom prst="rect">
            <a:avLst/>
          </a:prstGeom>
          <a:noFill/>
        </p:spPr>
        <p:txBody>
          <a:bodyPr wrap="square" rtlCol="0">
            <a:spAutoFit/>
          </a:bodyPr>
          <a:lstStyle/>
          <a:p>
            <a:endParaRPr lang="en-US" sz="3200" dirty="0"/>
          </a:p>
          <a:p>
            <a:pPr marL="285750" indent="-285750">
              <a:buFont typeface="Arial" panose="020B0604020202020204" pitchFamily="34" charset="0"/>
              <a:buChar char="•"/>
            </a:pPr>
            <a:endParaRPr lang="en-US" sz="3200" dirty="0"/>
          </a:p>
          <a:p>
            <a:endParaRPr lang="en-US" sz="3200" dirty="0"/>
          </a:p>
        </p:txBody>
      </p:sp>
      <p:sp>
        <p:nvSpPr>
          <p:cNvPr id="5" name="Title 4"/>
          <p:cNvSpPr>
            <a:spLocks noGrp="1"/>
          </p:cNvSpPr>
          <p:nvPr>
            <p:ph type="title"/>
          </p:nvPr>
        </p:nvSpPr>
        <p:spPr>
          <a:xfrm>
            <a:off x="677334" y="681037"/>
            <a:ext cx="8596668" cy="990600"/>
          </a:xfrm>
        </p:spPr>
        <p:txBody>
          <a:bodyPr>
            <a:normAutofit fontScale="90000"/>
          </a:bodyPr>
          <a:lstStyle/>
          <a:p>
            <a:r>
              <a:rPr lang="en-US" dirty="0">
                <a:solidFill>
                  <a:schemeClr val="accent2">
                    <a:lumMod val="75000"/>
                  </a:schemeClr>
                </a:solidFill>
              </a:rPr>
              <a:t>ARKANSAS HERITAGE GRANT PROGRAM</a:t>
            </a:r>
            <a:br>
              <a:rPr lang="en-US" dirty="0">
                <a:solidFill>
                  <a:schemeClr val="accent2">
                    <a:lumMod val="75000"/>
                  </a:schemeClr>
                </a:solidFill>
              </a:rPr>
            </a:br>
            <a:r>
              <a:rPr lang="en-US" dirty="0"/>
              <a:t>	</a:t>
            </a:r>
            <a:r>
              <a:rPr lang="en-US" sz="2000" dirty="0"/>
              <a:t/>
            </a:r>
            <a:br>
              <a:rPr lang="en-US" sz="2000" dirty="0"/>
            </a:br>
            <a:r>
              <a:rPr lang="en-US" sz="2000" dirty="0"/>
              <a:t>		</a:t>
            </a:r>
            <a:br>
              <a:rPr lang="en-US" sz="2000" dirty="0"/>
            </a:br>
            <a:r>
              <a:rPr lang="en-US" sz="2000" dirty="0"/>
              <a:t/>
            </a:r>
            <a:br>
              <a:rPr lang="en-US" sz="2000" dirty="0"/>
            </a:br>
            <a:r>
              <a:rPr lang="en-US" sz="2000" dirty="0"/>
              <a:t/>
            </a:r>
            <a:br>
              <a:rPr lang="en-US" sz="2000" dirty="0"/>
            </a:br>
            <a:endParaRPr lang="en-US" sz="2000" dirty="0"/>
          </a:p>
        </p:txBody>
      </p:sp>
      <p:sp>
        <p:nvSpPr>
          <p:cNvPr id="3" name="TextBox 2"/>
          <p:cNvSpPr txBox="1"/>
          <p:nvPr/>
        </p:nvSpPr>
        <p:spPr>
          <a:xfrm>
            <a:off x="765788" y="1573212"/>
            <a:ext cx="9101666" cy="4462760"/>
          </a:xfrm>
          <a:prstGeom prst="rect">
            <a:avLst/>
          </a:prstGeom>
          <a:noFill/>
        </p:spPr>
        <p:txBody>
          <a:bodyPr wrap="square" rtlCol="0">
            <a:spAutoFit/>
          </a:bodyPr>
          <a:lstStyle/>
          <a:p>
            <a:r>
              <a:rPr lang="en-US" sz="3600" dirty="0">
                <a:solidFill>
                  <a:srgbClr val="00B0F0"/>
                </a:solidFill>
              </a:rPr>
              <a:t>Project Description</a:t>
            </a:r>
          </a:p>
          <a:p>
            <a:endParaRPr lang="en-US" sz="2000" dirty="0">
              <a:solidFill>
                <a:srgbClr val="00B0F0"/>
              </a:solidFill>
            </a:endParaRPr>
          </a:p>
          <a:p>
            <a:pPr marL="342900" indent="-342900">
              <a:buFont typeface="Arial" panose="020B0604020202020204" pitchFamily="34" charset="0"/>
              <a:buChar char="•"/>
            </a:pPr>
            <a:r>
              <a:rPr lang="en-US" sz="3600" dirty="0"/>
              <a:t>Keep it Simple. </a:t>
            </a:r>
          </a:p>
          <a:p>
            <a:pPr marL="342900" indent="-342900">
              <a:buFont typeface="Arial" panose="020B0604020202020204" pitchFamily="34" charset="0"/>
              <a:buChar char="•"/>
            </a:pPr>
            <a:r>
              <a:rPr lang="en-US" sz="3600" dirty="0"/>
              <a:t>Be Straightforward.</a:t>
            </a:r>
          </a:p>
          <a:p>
            <a:pPr marL="342900" indent="-342900">
              <a:buFont typeface="Arial" panose="020B0604020202020204" pitchFamily="34" charset="0"/>
              <a:buChar char="•"/>
            </a:pPr>
            <a:r>
              <a:rPr lang="en-US" sz="3600" dirty="0"/>
              <a:t>Be concise, but complete when filling out each section of the application. Respond to each question.</a:t>
            </a:r>
          </a:p>
          <a:p>
            <a:endParaRPr lang="en-US" sz="2400" dirty="0"/>
          </a:p>
          <a:p>
            <a:pPr marL="342900" indent="-342900">
              <a:buFont typeface="Arial" panose="020B0604020202020204" pitchFamily="34" charset="0"/>
              <a:buChar char="•"/>
            </a:pPr>
            <a:endParaRPr lang="en-US" sz="2400" dirty="0"/>
          </a:p>
        </p:txBody>
      </p:sp>
    </p:spTree>
    <p:extLst>
      <p:ext uri="{BB962C8B-B14F-4D97-AF65-F5344CB8AC3E}">
        <p14:creationId xmlns="" xmlns:p14="http://schemas.microsoft.com/office/powerpoint/2010/main" val="231948208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2467</TotalTime>
  <Words>475</Words>
  <Application>Microsoft Office PowerPoint</Application>
  <PresentationFormat>Custom</PresentationFormat>
  <Paragraphs>392</Paragraphs>
  <Slides>21</Slides>
  <Notes>20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Facet</vt:lpstr>
      <vt:lpstr>ARKANSAS HERITAGE  GRANT PROGRAM</vt:lpstr>
      <vt:lpstr>ARKANSAS HERITAGE GRANT PROGRAM  Timeline  -Application periods open 60 days before stated deadlines posted on website.  -Awards are announced within 60 days after the deadline. -Award presentations are scheduled the month following announcements. Final Reports should be submitted within 12 months of award presentation.      </vt:lpstr>
      <vt:lpstr>ARKANSAS HERITAGE GRANT PROGRAM  Deadlines/Submissions  -When the application is complete, click the “Submit Application” button at the bottom of the form. -An email confirming the application has been submitted will be automatically sent to email address of “applicant.” -Applications not submitted by the deadline cannot be considered. -Submitting several days before the deadline is recommended.       </vt:lpstr>
      <vt:lpstr>ARKANSAS HERITAGE GRANT PROGRAM    Program Goals  1. Promote education, awareness and enjoyment of Arkansas history  2. Increase community-based and non-profit groups' abilities to create Arkansas heritage related programs  3. Make heritage related programs possible where they would not otherwise occur  4. Foster cooperative efforts among organizations, businesses and government to increase the size or scope of events  5. Create ongoing components to heritage related celebrations    </vt:lpstr>
      <vt:lpstr>ARKANSAS HERITAGE GRANT PROGRAM  Examples of Heritage Related  Celebration Components:      - Curriculum or teaching tool     - Exhibits     - Displays     - Event or festival that can recur     - Photographic essay     - Roadside exhibit       </vt:lpstr>
      <vt:lpstr>ARKANSAS HERITAGE GRANT PROGRAM   Part 1- Competitive Process Considerations   Impact on Community    Economy    Tourism    Quality of Life   Authentic Arkansas      Community Involvement            </vt:lpstr>
      <vt:lpstr>ARKANSAS HERITAGE GRANT PROGRAM   Part 2- Competitive Process Considerations    Use Best Practices     Follow Directions    Provide Appropriate Responses     Promote Education, Awareness and          Enjoyment of Arkansas Heritage    Display Fiscal Responsibility               </vt:lpstr>
      <vt:lpstr>ARKANSAS HERITAGE GRANT PROGRAM    Part 3- Competitive Process Considerations  Great Projects:    * Efficient * Resourceful * Well-planned * * Thoughtfully-managed * Creative * Inclusive * Well- publicized * Become Traditions *  Ask participants, “What did you like and what can we do to make it better next time?”               </vt:lpstr>
      <vt:lpstr>ARKANSAS HERITAGE GRANT PROGRAM        </vt:lpstr>
      <vt:lpstr>ARKANSAS HERITAGE GRANT PROGRAM        </vt:lpstr>
      <vt:lpstr>ARKANSAS HERITAGE GRANT PROGRAM   ARKANSAS HERITAGE GRANTS WILL NOT - Exceed $5,000  - Fund academic research unless the research results in an ongoing component that can be shared by the community  - Be made to for-profit organizations or events, or directly to agencies of local, county, federal or state government (though collaborative efforts, i.e., friends groups, involving state government agencies are acceptable)  - Fund infrastructure (bricks and mortar) construction, staff salaries (although contracted personnel may be paid with grant funds), travel by paid staff members (although travel for contracted personnel is allowed)  - Fund ongoing operating costs of the organization       </vt:lpstr>
      <vt:lpstr>ARKANSAS HERITAGE GRANT PROGRAM          </vt:lpstr>
      <vt:lpstr>ARKANSAS HERITAGE GRANT PROGRAM  Frequently Asked Questions:  Can the list of questions and/or application I created be printed?  Yes. At the top of the application, click on the Question List button to print a list of the questions.  Click on the Application Packet button to print the questions and the responses entered. Can we re-apply next year? Yes. Previous applicants are eligible, but past award results will be evaluated. What happens if I can’t finish the application at one time? After completing an answer, click into the next response space and the last response will saved. Do not begin more than one application.                </vt:lpstr>
      <vt:lpstr>ARKANSAS HERITAGE GRANT PROGRAM WORKSHOP         </vt:lpstr>
      <vt:lpstr>ARKANSAS HERITAGE GRANT PROGRAM         </vt:lpstr>
      <vt:lpstr>ARKANSAS HERITAGE GRANT PROGRAM   What questions will evaluators ask about my proposal? Part 1.                 </vt:lpstr>
      <vt:lpstr>ARKANSAS HERITAGE GRANT PROGRAM   What questions will evaluators ask about my proposal?- Part 2.                   </vt:lpstr>
      <vt:lpstr>ARKANSAS HERITAGE GRANT PROGRAM   Application Process                   </vt:lpstr>
      <vt:lpstr>ARKANSAS HERITAGE GRANT PROGRAM WORKSHOP         </vt:lpstr>
      <vt:lpstr>ARKANSAS HERITAGE GRANT PROGRAM WORKSHOP         </vt:lpstr>
      <vt:lpstr>ARKANSAS HERITAGE GRANT PROGRAM WORKSHOP        </vt:lpstr>
    </vt:vector>
  </TitlesOfParts>
  <Company>Department of Arkansas Heritage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Elaine Lienhart</dc:creator>
  <cp:lastModifiedBy>Computer Services</cp:lastModifiedBy>
  <cp:revision>148</cp:revision>
  <cp:lastPrinted>2019-07-30T17:24:32Z</cp:lastPrinted>
  <dcterms:created xsi:type="dcterms:W3CDTF">2019-04-01T17:07:09Z</dcterms:created>
  <dcterms:modified xsi:type="dcterms:W3CDTF">2023-01-05T17:43:43Z</dcterms:modified>
</cp:coreProperties>
</file>